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61" r:id="rId4"/>
    <p:sldId id="264" r:id="rId5"/>
    <p:sldId id="262" r:id="rId6"/>
    <p:sldId id="267" r:id="rId7"/>
    <p:sldId id="263" r:id="rId8"/>
    <p:sldId id="265" r:id="rId9"/>
    <p:sldId id="260" r:id="rId10"/>
    <p:sldId id="273" r:id="rId11"/>
    <p:sldId id="259"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8A96042-16E7-4551-8C00-B0D2B87B3F84}" type="datetimeFigureOut">
              <a:rPr lang="ru-RU" smtClean="0"/>
              <a:t>17.12.2022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2468029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8A96042-16E7-4551-8C00-B0D2B87B3F84}" type="datetimeFigureOut">
              <a:rPr lang="ru-RU" smtClean="0"/>
              <a:t>17.12.2022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2198859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58A96042-16E7-4551-8C00-B0D2B87B3F84}" type="datetimeFigureOut">
              <a:rPr lang="ru-RU" smtClean="0"/>
              <a:t>17.12.2022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1332354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58A96042-16E7-4551-8C00-B0D2B87B3F84}" type="datetimeFigureOut">
              <a:rPr lang="ru-RU" smtClean="0"/>
              <a:t>17.12.2022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B7EF40-1A3C-4EE2-815F-78D141C328FD}"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16235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8A96042-16E7-4551-8C00-B0D2B87B3F84}" type="datetimeFigureOut">
              <a:rPr lang="ru-RU" smtClean="0"/>
              <a:t>17.12.2022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2600876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8A96042-16E7-4551-8C00-B0D2B87B3F84}" type="datetimeFigureOut">
              <a:rPr lang="ru-RU" smtClean="0"/>
              <a:t>17.12.2022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863401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8A96042-16E7-4551-8C00-B0D2B87B3F84}" type="datetimeFigureOut">
              <a:rPr lang="ru-RU" smtClean="0"/>
              <a:t>17.12.2022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4210197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8A96042-16E7-4551-8C00-B0D2B87B3F84}" type="datetimeFigureOut">
              <a:rPr lang="ru-RU" smtClean="0"/>
              <a:t>17.12.2022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20959964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8A96042-16E7-4551-8C00-B0D2B87B3F84}" type="datetimeFigureOut">
              <a:rPr lang="ru-RU" smtClean="0"/>
              <a:t>17.12.2022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22893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58A96042-16E7-4551-8C00-B0D2B87B3F84}" type="datetimeFigureOut">
              <a:rPr lang="ru-RU" smtClean="0"/>
              <a:t>17.12.2022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3372510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8A96042-16E7-4551-8C00-B0D2B87B3F84}" type="datetimeFigureOut">
              <a:rPr lang="ru-RU" smtClean="0"/>
              <a:t>17.12.2022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1718817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8A96042-16E7-4551-8C00-B0D2B87B3F84}" type="datetimeFigureOut">
              <a:rPr lang="ru-RU" smtClean="0"/>
              <a:t>17.12.2022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4106260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8A96042-16E7-4551-8C00-B0D2B87B3F84}" type="datetimeFigureOut">
              <a:rPr lang="ru-RU" smtClean="0"/>
              <a:t>17.12.2022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1474495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58A96042-16E7-4551-8C00-B0D2B87B3F84}" type="datetimeFigureOut">
              <a:rPr lang="ru-RU" smtClean="0"/>
              <a:t>17.12.2022</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3656642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8A96042-16E7-4551-8C00-B0D2B87B3F84}" type="datetimeFigureOut">
              <a:rPr lang="ru-RU" smtClean="0"/>
              <a:t>17.12.2022</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3557092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58A96042-16E7-4551-8C00-B0D2B87B3F84}" type="datetimeFigureOut">
              <a:rPr lang="ru-RU" smtClean="0"/>
              <a:t>17.12.2022</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225984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8A96042-16E7-4551-8C00-B0D2B87B3F84}" type="datetimeFigureOut">
              <a:rPr lang="ru-RU" smtClean="0"/>
              <a:t>17.12.2022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B7EF40-1A3C-4EE2-815F-78D141C328FD}" type="slidenum">
              <a:rPr lang="ru-RU" smtClean="0"/>
              <a:t>‹#›</a:t>
            </a:fld>
            <a:endParaRPr lang="ru-RU"/>
          </a:p>
        </p:txBody>
      </p:sp>
    </p:spTree>
    <p:extLst>
      <p:ext uri="{BB962C8B-B14F-4D97-AF65-F5344CB8AC3E}">
        <p14:creationId xmlns:p14="http://schemas.microsoft.com/office/powerpoint/2010/main" val="2299449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8A96042-16E7-4551-8C00-B0D2B87B3F84}" type="datetimeFigureOut">
              <a:rPr lang="ru-RU" smtClean="0"/>
              <a:t>17.12.2022</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1B7EF40-1A3C-4EE2-815F-78D141C328FD}" type="slidenum">
              <a:rPr lang="ru-RU" smtClean="0"/>
              <a:t>‹#›</a:t>
            </a:fld>
            <a:endParaRPr lang="ru-RU"/>
          </a:p>
        </p:txBody>
      </p:sp>
    </p:spTree>
    <p:extLst>
      <p:ext uri="{BB962C8B-B14F-4D97-AF65-F5344CB8AC3E}">
        <p14:creationId xmlns:p14="http://schemas.microsoft.com/office/powerpoint/2010/main" val="4224544382"/>
      </p:ext>
    </p:extLst>
  </p:cSld>
  <p:clrMap bg1="dk1" tx1="lt1" bg2="dk2" tx2="lt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5" r:id="rId13"/>
    <p:sldLayoutId id="2147483986" r:id="rId14"/>
    <p:sldLayoutId id="2147483987" r:id="rId15"/>
    <p:sldLayoutId id="2147483988" r:id="rId16"/>
    <p:sldLayoutId id="21474839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vuzopedia.ru/cherniy-spisok-vuzov" TargetMode="External"/><Relationship Id="rId7" Type="http://schemas.openxmlformats.org/officeDocument/2006/relationships/image" Target="../media/image6.png"/><Relationship Id="rId2" Type="http://schemas.openxmlformats.org/officeDocument/2006/relationships/hyperlink" Target="https://obrnadzor.gov.ru/gosudarstvennye-uslugi-i-funkczii/gosudarstvennye-uslugi/gosudarstvennaya-akkreditacziya/" TargetMode="External"/><Relationship Id="rId1" Type="http://schemas.openxmlformats.org/officeDocument/2006/relationships/slideLayout" Target="../slideLayouts/slideLayout2.xml"/><Relationship Id="rId6" Type="http://schemas.openxmlformats.org/officeDocument/2006/relationships/hyperlink" Target="https://vuzopedia.ru/services/comparevuz" TargetMode="External"/><Relationship Id="rId5" Type="http://schemas.openxmlformats.org/officeDocument/2006/relationships/hyperlink" Target="https://vuzopedia.ru/kalendar" TargetMode="External"/><Relationship Id="rId4" Type="http://schemas.openxmlformats.org/officeDocument/2006/relationships/hyperlink" Target="https://vuzopedia.ru/teacher"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vuzopedia.ru/news/772" TargetMode="External"/><Relationship Id="rId3" Type="http://schemas.openxmlformats.org/officeDocument/2006/relationships/hyperlink" Target="https://vuzopedia.ru/professii" TargetMode="External"/><Relationship Id="rId7" Type="http://schemas.openxmlformats.org/officeDocument/2006/relationships/hyperlink" Target="https://vuzopedia.ru/presscentr/new-prof" TargetMode="External"/><Relationship Id="rId12" Type="http://schemas.openxmlformats.org/officeDocument/2006/relationships/image" Target="../media/image6.png"/><Relationship Id="rId2" Type="http://schemas.openxmlformats.org/officeDocument/2006/relationships/hyperlink" Target="https://vuzopedia.ru/proforient" TargetMode="External"/><Relationship Id="rId1" Type="http://schemas.openxmlformats.org/officeDocument/2006/relationships/slideLayout" Target="../slideLayouts/slideLayout2.xml"/><Relationship Id="rId6" Type="http://schemas.openxmlformats.org/officeDocument/2006/relationships/hyperlink" Target="https://vuzopedia.ru/presscentr/vybor-professii" TargetMode="External"/><Relationship Id="rId11" Type="http://schemas.openxmlformats.org/officeDocument/2006/relationships/hyperlink" Target="https://vuzopedia.ru/voprosy" TargetMode="External"/><Relationship Id="rId5" Type="http://schemas.openxmlformats.org/officeDocument/2006/relationships/hyperlink" Target="https://vuzopedia.ru/podbor-professii-po-ege" TargetMode="External"/><Relationship Id="rId10" Type="http://schemas.openxmlformats.org/officeDocument/2006/relationships/hyperlink" Target="https://vuzopedia.ru/services" TargetMode="External"/><Relationship Id="rId4" Type="http://schemas.openxmlformats.org/officeDocument/2006/relationships/hyperlink" Target="https://vuzopedia.ru/podbor-professii" TargetMode="External"/><Relationship Id="rId9" Type="http://schemas.openxmlformats.org/officeDocument/2006/relationships/hyperlink" Target="https://vuzopedia.ru/articles/6"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vuzopedia.ru/podbor-spec" TargetMode="External"/><Relationship Id="rId13" Type="http://schemas.openxmlformats.org/officeDocument/2006/relationships/image" Target="../media/image6.png"/><Relationship Id="rId3" Type="http://schemas.openxmlformats.org/officeDocument/2006/relationships/hyperlink" Target="https://vuzopedia.ru/professii/48" TargetMode="External"/><Relationship Id="rId7" Type="http://schemas.openxmlformats.org/officeDocument/2006/relationships/hyperlink" Target="https://vuzopedia.ru/vuz" TargetMode="External"/><Relationship Id="rId12" Type="http://schemas.openxmlformats.org/officeDocument/2006/relationships/hyperlink" Target="https://vuzopedia.ru/voprosy" TargetMode="External"/><Relationship Id="rId2" Type="http://schemas.openxmlformats.org/officeDocument/2006/relationships/hyperlink" Target="https://vuzopedia.ru/articles/28" TargetMode="External"/><Relationship Id="rId1" Type="http://schemas.openxmlformats.org/officeDocument/2006/relationships/slideLayout" Target="../slideLayouts/slideLayout2.xml"/><Relationship Id="rId6" Type="http://schemas.openxmlformats.org/officeDocument/2006/relationships/hyperlink" Target="https://vuzopedia.ru/professii" TargetMode="External"/><Relationship Id="rId11" Type="http://schemas.openxmlformats.org/officeDocument/2006/relationships/hyperlink" Target="https://vuzopedia.ru/services" TargetMode="External"/><Relationship Id="rId5" Type="http://schemas.openxmlformats.org/officeDocument/2006/relationships/hyperlink" Target="https://vuzopedia.ru/podbor-programmy" TargetMode="External"/><Relationship Id="rId10" Type="http://schemas.openxmlformats.org/officeDocument/2006/relationships/hyperlink" Target="https://vuzopedia.ru/spec" TargetMode="External"/><Relationship Id="rId4" Type="http://schemas.openxmlformats.org/officeDocument/2006/relationships/hyperlink" Target="https://vuzopedia.ru/program/bakispec" TargetMode="External"/><Relationship Id="rId9" Type="http://schemas.openxmlformats.org/officeDocument/2006/relationships/hyperlink" Target="https://vuzopedia.ru/napravlenia/bakalavriat"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vuzopedia.ru/articles/811" TargetMode="External"/><Relationship Id="rId3" Type="http://schemas.openxmlformats.org/officeDocument/2006/relationships/hyperlink" Target="https://vuzopedia.ru/top-articles-for-abitur" TargetMode="External"/><Relationship Id="rId7" Type="http://schemas.openxmlformats.org/officeDocument/2006/relationships/hyperlink" Target="https://vuzopedia.ru/professii" TargetMode="External"/><Relationship Id="rId12" Type="http://schemas.openxmlformats.org/officeDocument/2006/relationships/image" Target="../media/image6.png"/><Relationship Id="rId2" Type="http://schemas.openxmlformats.org/officeDocument/2006/relationships/hyperlink" Target="https://vuzopedia.ru/vuz" TargetMode="External"/><Relationship Id="rId1" Type="http://schemas.openxmlformats.org/officeDocument/2006/relationships/slideLayout" Target="../slideLayouts/slideLayout2.xml"/><Relationship Id="rId6" Type="http://schemas.openxmlformats.org/officeDocument/2006/relationships/hyperlink" Target="https://vuzopedia.ru/program/bakispec" TargetMode="External"/><Relationship Id="rId11" Type="http://schemas.openxmlformats.org/officeDocument/2006/relationships/hyperlink" Target="https://vuzopedia.ru/voprosy" TargetMode="External"/><Relationship Id="rId5" Type="http://schemas.openxmlformats.org/officeDocument/2006/relationships/hyperlink" Target="https://vuzopedia.ru/napravlenia/bakalavriat" TargetMode="External"/><Relationship Id="rId10" Type="http://schemas.openxmlformats.org/officeDocument/2006/relationships/hyperlink" Target="https://vuzopedia.ru/services" TargetMode="External"/><Relationship Id="rId4" Type="http://schemas.openxmlformats.org/officeDocument/2006/relationships/hyperlink" Target="https://vuzopedia.ru/vuzypoege" TargetMode="External"/><Relationship Id="rId9" Type="http://schemas.openxmlformats.org/officeDocument/2006/relationships/hyperlink" Target="https://vuzopedia.ru/articles/810"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vuzopedia.ru/kalendar" TargetMode="External"/><Relationship Id="rId2" Type="http://schemas.openxmlformats.org/officeDocument/2006/relationships/hyperlink" Target="https://vuzopedia.ru/kalendar/?forma=online"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vuzopedia.ru/voprosy" TargetMode="External"/><Relationship Id="rId4" Type="http://schemas.openxmlformats.org/officeDocument/2006/relationships/hyperlink" Target="https://vuzopedia.ru/service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vuzopedia.ru/services" TargetMode="External"/><Relationship Id="rId3" Type="http://schemas.openxmlformats.org/officeDocument/2006/relationships/hyperlink" Target="https://vuzopedia.ru/vuzypoege" TargetMode="External"/><Relationship Id="rId7" Type="http://schemas.openxmlformats.org/officeDocument/2006/relationships/hyperlink" Target="https://vuzopedia.ru/vuz" TargetMode="External"/><Relationship Id="rId2" Type="http://schemas.openxmlformats.org/officeDocument/2006/relationships/hyperlink" Target="https://vuzopedia.ru/kakie-ege-nuzhno-sdavat" TargetMode="External"/><Relationship Id="rId1" Type="http://schemas.openxmlformats.org/officeDocument/2006/relationships/slideLayout" Target="../slideLayouts/slideLayout2.xml"/><Relationship Id="rId6" Type="http://schemas.openxmlformats.org/officeDocument/2006/relationships/hyperlink" Target="https://vuzopedia.ru/professii" TargetMode="External"/><Relationship Id="rId5" Type="http://schemas.openxmlformats.org/officeDocument/2006/relationships/hyperlink" Target="https://vuzopedia.ru/program/bakispec" TargetMode="External"/><Relationship Id="rId10" Type="http://schemas.openxmlformats.org/officeDocument/2006/relationships/image" Target="../media/image6.png"/><Relationship Id="rId4" Type="http://schemas.openxmlformats.org/officeDocument/2006/relationships/hyperlink" Target="https://vuzopedia.ru/napravlenia/bakalavriat" TargetMode="External"/><Relationship Id="rId9" Type="http://schemas.openxmlformats.org/officeDocument/2006/relationships/hyperlink" Target="https://vuzopedia.ru/voprosy"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vuzopedia.ru/news/1492" TargetMode="External"/><Relationship Id="rId7" Type="http://schemas.openxmlformats.org/officeDocument/2006/relationships/hyperlink" Target="https://vuzopedia.ru/voprosy" TargetMode="External"/><Relationship Id="rId2" Type="http://schemas.openxmlformats.org/officeDocument/2006/relationships/hyperlink" Target="https://vuzopedia.ru/articles/777" TargetMode="External"/><Relationship Id="rId1" Type="http://schemas.openxmlformats.org/officeDocument/2006/relationships/slideLayout" Target="../slideLayouts/slideLayout2.xml"/><Relationship Id="rId6" Type="http://schemas.openxmlformats.org/officeDocument/2006/relationships/hyperlink" Target="https://vuzopedia.ru/services" TargetMode="External"/><Relationship Id="rId5" Type="http://schemas.openxmlformats.org/officeDocument/2006/relationships/hyperlink" Target="https://vuzopedia.ru/articles/21" TargetMode="External"/><Relationship Id="rId4" Type="http://schemas.openxmlformats.org/officeDocument/2006/relationships/hyperlink" Target="https://vuzopedia.ru/individualnye-dostizheniya"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vuzopedia.ru/articles/924" TargetMode="External"/><Relationship Id="rId2" Type="http://schemas.openxmlformats.org/officeDocument/2006/relationships/hyperlink" Target="https://vuzopedia.ru/articles/11"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vuzopedia.ru/voprosy" TargetMode="External"/><Relationship Id="rId4" Type="http://schemas.openxmlformats.org/officeDocument/2006/relationships/hyperlink" Target="https://vuzopedia.ru/service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vuzopedia.ru/articles/11" TargetMode="External"/><Relationship Id="rId2" Type="http://schemas.openxmlformats.org/officeDocument/2006/relationships/hyperlink" Target="https://vuzopedia.ru/articles/20"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vuzopedia.ru/voprosy" TargetMode="External"/><Relationship Id="rId4" Type="http://schemas.openxmlformats.org/officeDocument/2006/relationships/hyperlink" Target="https://vuzopedia.ru/service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vuzopedia.ru/services" TargetMode="External"/><Relationship Id="rId2" Type="http://schemas.openxmlformats.org/officeDocument/2006/relationships/hyperlink" Target="https://vuzopedia.ru/articles/21"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vuzopedia.ru/vopros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vuzopedia.ru/voprosy" TargetMode="External"/><Relationship Id="rId3" Type="http://schemas.openxmlformats.org/officeDocument/2006/relationships/hyperlink" Target="https://vuzopedia.ru/professii" TargetMode="External"/><Relationship Id="rId7" Type="http://schemas.openxmlformats.org/officeDocument/2006/relationships/hyperlink" Target="https://vuzopedia.ru/services" TargetMode="External"/><Relationship Id="rId2" Type="http://schemas.openxmlformats.org/officeDocument/2006/relationships/hyperlink" Target="https://vuzopedia.ru/proforient" TargetMode="External"/><Relationship Id="rId1" Type="http://schemas.openxmlformats.org/officeDocument/2006/relationships/slideLayout" Target="../slideLayouts/slideLayout2.xml"/><Relationship Id="rId6" Type="http://schemas.openxmlformats.org/officeDocument/2006/relationships/hyperlink" Target="https://vuzopedia.ru/vuzypoege" TargetMode="External"/><Relationship Id="rId5" Type="http://schemas.openxmlformats.org/officeDocument/2006/relationships/hyperlink" Target="https://vuzopedia.ru/kakie-ege-nuzhno-sdavat" TargetMode="External"/><Relationship Id="rId4" Type="http://schemas.openxmlformats.org/officeDocument/2006/relationships/hyperlink" Target="https://vuzopedia.ru/analize-admission" TargetMode="External"/><Relationship Id="rId9"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hyperlink" Target="https://vuzopedia.ru/voprosy" TargetMode="External"/><Relationship Id="rId7" Type="http://schemas.openxmlformats.org/officeDocument/2006/relationships/image" Target="../media/image6.png"/><Relationship Id="rId2" Type="http://schemas.openxmlformats.org/officeDocument/2006/relationships/hyperlink" Target="https://vuzopedia.ru/articles/750" TargetMode="External"/><Relationship Id="rId1" Type="http://schemas.openxmlformats.org/officeDocument/2006/relationships/slideLayout" Target="../slideLayouts/slideLayout2.xml"/><Relationship Id="rId6" Type="http://schemas.openxmlformats.org/officeDocument/2006/relationships/hyperlink" Target="https://vuzopedia.ru/traektory-vuzes" TargetMode="External"/><Relationship Id="rId5" Type="http://schemas.openxmlformats.org/officeDocument/2006/relationships/hyperlink" Target="https://vuzopedia.ru/services" TargetMode="External"/><Relationship Id="rId4" Type="http://schemas.openxmlformats.org/officeDocument/2006/relationships/hyperlink" Target="https://vuzopedia.ru/kalkulator-ege"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vuzopedia.ru/services" TargetMode="External"/><Relationship Id="rId2" Type="http://schemas.openxmlformats.org/officeDocument/2006/relationships/hyperlink" Target="https://vuzopedia.ru/traektory-vuzes"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vuzopedia.ru/voprosy"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vuzopedia.ru/articles/841" TargetMode="External"/><Relationship Id="rId2" Type="http://schemas.openxmlformats.org/officeDocument/2006/relationships/hyperlink" Target="https://vuzopedia.ru/traektory-vuzes"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vuzopedia.ru/voprosy" TargetMode="External"/><Relationship Id="rId4" Type="http://schemas.openxmlformats.org/officeDocument/2006/relationships/hyperlink" Target="https://vuzopedia.ru/service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vuzopedia.ru/traektory-vuzes" TargetMode="External"/><Relationship Id="rId2" Type="http://schemas.openxmlformats.org/officeDocument/2006/relationships/hyperlink" Target="https://vuzopedia.ru/services"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vuzopedia.ru/voprosy"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vuzopedia.ru/traektory-vuzes" TargetMode="External"/><Relationship Id="rId2" Type="http://schemas.openxmlformats.org/officeDocument/2006/relationships/hyperlink" Target="https://vuzopedia.ru/services"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vuzopedia.ru/voprosy"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vuzopedia.ru/services" TargetMode="External"/><Relationship Id="rId2" Type="http://schemas.openxmlformats.org/officeDocument/2006/relationships/hyperlink" Target="https://vuzopedia.ru/articles/20"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vuzopedia.ru/voprosy"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vuzopedia.ru/services" TargetMode="External"/><Relationship Id="rId2" Type="http://schemas.openxmlformats.org/officeDocument/2006/relationships/hyperlink" Target="https://vuzopedia.ru/traektory-vuzes"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vuzopedia.ru/voprosy"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vuzopedia.ru/stoimost-obucheniya-v-vuzah-rossii" TargetMode="External"/><Relationship Id="rId2" Type="http://schemas.openxmlformats.org/officeDocument/2006/relationships/hyperlink" Target="https://vuzopedia.ru/traektory-vuzes"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vuzopedia.ru/voprosy" TargetMode="External"/><Relationship Id="rId4" Type="http://schemas.openxmlformats.org/officeDocument/2006/relationships/hyperlink" Target="https://vuzopedia.ru/services"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vuzopedia.ru/services" TargetMode="External"/><Relationship Id="rId2" Type="http://schemas.openxmlformats.org/officeDocument/2006/relationships/hyperlink" Target="https://vuzopedia.ru/articles/789"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vuzopedia.ru/voprosy"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vuzopedia.ru/traektory-vuz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vuzopedia.ru/articles/1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vuzopedia.ru/traektory-vuz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vuzopedia.ru/traektory-vuz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vuzopedia.ru/analize-admiss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vuzopedia.ru/individualnye-dostizheniy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vuzopedia.ru/articles/102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3999" y="1252728"/>
            <a:ext cx="9144000" cy="2221992"/>
          </a:xfrm>
        </p:spPr>
        <p:txBody>
          <a:bodyPr>
            <a:noAutofit/>
          </a:bodyPr>
          <a:lstStyle/>
          <a:p>
            <a:r>
              <a:rPr lang="ru-RU" sz="4000" b="1" dirty="0" smtClean="0">
                <a:solidFill>
                  <a:schemeClr val="tx1"/>
                </a:solidFill>
                <a:latin typeface="Arial" panose="020B0604020202020204" pitchFamily="34" charset="0"/>
                <a:cs typeface="Arial" panose="020B0604020202020204" pitchFamily="34" charset="0"/>
              </a:rPr>
              <a:t>Поступление в вуз 2023: все, что нужно знать, чтобы не ошибиться и поступить в вуз правильно</a:t>
            </a:r>
            <a:endParaRPr lang="ru-RU" sz="4000" b="1" dirty="0">
              <a:solidFill>
                <a:schemeClr val="tx1"/>
              </a:solidFill>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a:xfrm>
            <a:off x="1523999" y="3757486"/>
            <a:ext cx="9144000" cy="2414714"/>
          </a:xfrm>
        </p:spPr>
        <p:txBody>
          <a:bodyPr>
            <a:normAutofit lnSpcReduction="10000"/>
          </a:bodyPr>
          <a:lstStyle/>
          <a:p>
            <a:r>
              <a:rPr lang="ru-RU" dirty="0" smtClean="0">
                <a:solidFill>
                  <a:schemeClr val="tx1"/>
                </a:solidFill>
                <a:latin typeface="Arial" panose="020B0604020202020204" pitchFamily="34" charset="0"/>
                <a:cs typeface="Arial" panose="020B0604020202020204" pitchFamily="34" charset="0"/>
              </a:rPr>
              <a:t>Ключевые особенности поступления, изменения в 2023, траектория поступления, как выбрать вуз, профессию, специальность, предметы ЕГЭ и многое другое. Данная презентация — ПОЛНОЕ изложение шестилетнего опыта помощи поступающим от </a:t>
            </a:r>
            <a:r>
              <a:rPr lang="en-US" dirty="0" smtClean="0">
                <a:solidFill>
                  <a:schemeClr val="tx1"/>
                </a:solidFill>
                <a:latin typeface="Arial" panose="020B0604020202020204" pitchFamily="34" charset="0"/>
                <a:cs typeface="Arial" panose="020B0604020202020204" pitchFamily="34" charset="0"/>
              </a:rPr>
              <a:t>Vuzopedia.ru.</a:t>
            </a:r>
            <a:endParaRPr lang="ru-RU" dirty="0" smtClean="0">
              <a:solidFill>
                <a:schemeClr val="tx1"/>
              </a:solidFill>
              <a:latin typeface="Arial" panose="020B0604020202020204" pitchFamily="34" charset="0"/>
              <a:cs typeface="Arial" panose="020B0604020202020204" pitchFamily="34" charset="0"/>
            </a:endParaRPr>
          </a:p>
          <a:p>
            <a:endParaRPr lang="ru-RU" dirty="0"/>
          </a:p>
          <a:p>
            <a:r>
              <a:rPr lang="ru-RU" dirty="0" smtClean="0">
                <a:solidFill>
                  <a:schemeClr val="tx1"/>
                </a:solidFill>
                <a:latin typeface="Arial" panose="020B0604020202020204" pitchFamily="34" charset="0"/>
                <a:cs typeface="Arial" panose="020B0604020202020204" pitchFamily="34" charset="0"/>
              </a:rPr>
              <a:t>Поехали!</a:t>
            </a:r>
            <a:endParaRPr lang="ru-RU" dirty="0">
              <a:solidFill>
                <a:schemeClr val="tx1"/>
              </a:solidFill>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786189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61288"/>
            <a:ext cx="10515600" cy="857187"/>
          </a:xfrm>
        </p:spPr>
        <p:txBody>
          <a:bodyPr>
            <a:normAutofit/>
          </a:bodyPr>
          <a:lstStyle/>
          <a:p>
            <a:r>
              <a:rPr lang="ru-RU" sz="3200" b="1" dirty="0" smtClean="0">
                <a:latin typeface="Arial" panose="020B0604020202020204" pitchFamily="34" charset="0"/>
                <a:cs typeface="Arial" panose="020B0604020202020204" pitchFamily="34" charset="0"/>
              </a:rPr>
              <a:t>Как оценивать вузы?</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018475"/>
            <a:ext cx="10515600" cy="4158488"/>
          </a:xfrm>
        </p:spPr>
        <p:txBody>
          <a:bodyPr>
            <a:normAutofit fontScale="85000" lnSpcReduction="10000"/>
          </a:bodyPr>
          <a:lstStyle/>
          <a:p>
            <a:endParaRPr lang="ru-RU" sz="1800" dirty="0" smtClean="0">
              <a:latin typeface="Arial" panose="020B0604020202020204" pitchFamily="34" charset="0"/>
              <a:cs typeface="Arial" panose="020B0604020202020204" pitchFamily="34" charset="0"/>
            </a:endParaRPr>
          </a:p>
          <a:p>
            <a:r>
              <a:rPr lang="ru-RU" sz="1800" dirty="0" smtClean="0">
                <a:latin typeface="Arial" panose="020B0604020202020204" pitchFamily="34" charset="0"/>
                <a:cs typeface="Arial" panose="020B0604020202020204" pitchFamily="34" charset="0"/>
              </a:rPr>
              <a:t>Важно проверить наличие гос. </a:t>
            </a:r>
            <a:r>
              <a:rPr lang="ru-RU" sz="1800" dirty="0">
                <a:latin typeface="Arial" panose="020B0604020202020204" pitchFamily="34" charset="0"/>
                <a:cs typeface="Arial" panose="020B0604020202020204" pitchFamily="34" charset="0"/>
              </a:rPr>
              <a:t>а</a:t>
            </a:r>
            <a:r>
              <a:rPr lang="ru-RU" sz="1800" dirty="0" smtClean="0">
                <a:latin typeface="Arial" panose="020B0604020202020204" pitchFamily="34" charset="0"/>
                <a:cs typeface="Arial" panose="020B0604020202020204" pitchFamily="34" charset="0"/>
              </a:rPr>
              <a:t>ккредитации и лицензии у вуза. Все вузы, имеющие аккредитацию, выдают дипломы гос. образца. Не важно, государственные или частные. Вуз без государственной аккредитации не имеет права выдавать дипломы гос. образца, а без лицензии не имеет права вести образовательную деятельность. Ваша задача – оценить надежность вуза на основании факторов с этого слайда (+ возраст вуза, маркетинговая активность и т.д.). Проверить аккредитацию можно </a:t>
            </a:r>
            <a:r>
              <a:rPr lang="ru-RU" sz="1800" dirty="0" smtClean="0">
                <a:latin typeface="Arial" panose="020B0604020202020204" pitchFamily="34" charset="0"/>
                <a:cs typeface="Arial" panose="020B0604020202020204" pitchFamily="34" charset="0"/>
                <a:hlinkClick r:id="rId2"/>
              </a:rPr>
              <a:t>тут</a:t>
            </a:r>
            <a:r>
              <a:rPr lang="ru-RU" sz="1800" dirty="0" smtClean="0">
                <a:latin typeface="Arial" panose="020B0604020202020204" pitchFamily="34" charset="0"/>
                <a:cs typeface="Arial" panose="020B0604020202020204" pitchFamily="34" charset="0"/>
              </a:rPr>
              <a:t> или на </a:t>
            </a:r>
            <a:r>
              <a:rPr lang="ru-RU" sz="1800" dirty="0" err="1" smtClean="0">
                <a:latin typeface="Arial" panose="020B0604020202020204" pitchFamily="34" charset="0"/>
                <a:cs typeface="Arial" panose="020B0604020202020204" pitchFamily="34" charset="0"/>
                <a:hlinkClick r:id="rId3"/>
              </a:rPr>
              <a:t>Вузопедии</a:t>
            </a:r>
            <a:r>
              <a:rPr lang="ru-RU" sz="1800" dirty="0" smtClean="0">
                <a:latin typeface="Arial" panose="020B0604020202020204" pitchFamily="34" charset="0"/>
                <a:cs typeface="Arial" panose="020B0604020202020204" pitchFamily="34" charset="0"/>
              </a:rPr>
              <a:t>. </a:t>
            </a:r>
          </a:p>
          <a:p>
            <a:r>
              <a:rPr lang="ru-RU" sz="1800" dirty="0" smtClean="0">
                <a:latin typeface="Arial" panose="020B0604020202020204" pitchFamily="34" charset="0"/>
                <a:cs typeface="Arial" panose="020B0604020202020204" pitchFamily="34" charset="0"/>
              </a:rPr>
              <a:t>Важный критерий – качество педагогического состава. На </a:t>
            </a:r>
            <a:r>
              <a:rPr lang="ru-RU" sz="1800" dirty="0" err="1" smtClean="0">
                <a:latin typeface="Arial" panose="020B0604020202020204" pitchFamily="34" charset="0"/>
                <a:cs typeface="Arial" panose="020B0604020202020204" pitchFamily="34" charset="0"/>
              </a:rPr>
              <a:t>Вузопедии</a:t>
            </a:r>
            <a:r>
              <a:rPr lang="ru-RU" sz="1800" dirty="0">
                <a:latin typeface="Arial" panose="020B0604020202020204" pitchFamily="34" charset="0"/>
                <a:cs typeface="Arial" panose="020B0604020202020204" pitchFamily="34" charset="0"/>
              </a:rPr>
              <a:t> </a:t>
            </a:r>
            <a:r>
              <a:rPr lang="ru-RU" sz="1800" dirty="0" smtClean="0">
                <a:latin typeface="Arial" panose="020B0604020202020204" pitchFamily="34" charset="0"/>
                <a:cs typeface="Arial" panose="020B0604020202020204" pitchFamily="34" charset="0"/>
              </a:rPr>
              <a:t>мы предоставляем возможность познакомиться с преподавателями до поступления в </a:t>
            </a:r>
            <a:r>
              <a:rPr lang="ru-RU" sz="1800" dirty="0" smtClean="0">
                <a:latin typeface="Arial" panose="020B0604020202020204" pitchFamily="34" charset="0"/>
                <a:cs typeface="Arial" panose="020B0604020202020204" pitchFamily="34" charset="0"/>
                <a:hlinkClick r:id="rId4"/>
              </a:rPr>
              <a:t>специальном разделе</a:t>
            </a:r>
            <a:r>
              <a:rPr lang="ru-RU" sz="1800" dirty="0" smtClean="0">
                <a:latin typeface="Arial" panose="020B0604020202020204" pitchFamily="34" charset="0"/>
                <a:cs typeface="Arial" panose="020B0604020202020204" pitchFamily="34" charset="0"/>
              </a:rPr>
              <a:t>.</a:t>
            </a:r>
          </a:p>
          <a:p>
            <a:r>
              <a:rPr lang="ru-RU" sz="1800" dirty="0" smtClean="0">
                <a:latin typeface="Arial" panose="020B0604020202020204" pitchFamily="34" charset="0"/>
                <a:cs typeface="Arial" panose="020B0604020202020204" pitchFamily="34" charset="0"/>
              </a:rPr>
              <a:t>Походите по соц. сетям, понаблюдайте за </a:t>
            </a:r>
            <a:r>
              <a:rPr lang="ru-RU" sz="1800" dirty="0" err="1" smtClean="0">
                <a:latin typeface="Arial" panose="020B0604020202020204" pitchFamily="34" charset="0"/>
                <a:cs typeface="Arial" panose="020B0604020202020204" pitchFamily="34" charset="0"/>
              </a:rPr>
              <a:t>внеучебной</a:t>
            </a:r>
            <a:r>
              <a:rPr lang="ru-RU" sz="1800" dirty="0" smtClean="0">
                <a:latin typeface="Arial" panose="020B0604020202020204" pitchFamily="34" charset="0"/>
                <a:cs typeface="Arial" panose="020B0604020202020204" pitchFamily="34" charset="0"/>
              </a:rPr>
              <a:t> жизнью университета. Для кого-то это важно, поэтому не упустите возможность получить информацию из всех источников.</a:t>
            </a:r>
          </a:p>
          <a:p>
            <a:r>
              <a:rPr lang="ru-RU" sz="1800" dirty="0" smtClean="0">
                <a:latin typeface="Arial" panose="020B0604020202020204" pitchFamily="34" charset="0"/>
                <a:cs typeface="Arial" panose="020B0604020202020204" pitchFamily="34" charset="0"/>
              </a:rPr>
              <a:t>Посетите </a:t>
            </a:r>
            <a:r>
              <a:rPr lang="ru-RU" sz="1800" dirty="0" smtClean="0">
                <a:latin typeface="Arial" panose="020B0604020202020204" pitchFamily="34" charset="0"/>
                <a:cs typeface="Arial" panose="020B0604020202020204" pitchFamily="34" charset="0"/>
                <a:hlinkClick r:id="rId5"/>
              </a:rPr>
              <a:t>дни открытых дверей</a:t>
            </a:r>
            <a:r>
              <a:rPr lang="ru-RU" sz="1800" dirty="0" smtClean="0">
                <a:latin typeface="Arial" panose="020B0604020202020204" pitchFamily="34" charset="0"/>
                <a:cs typeface="Arial" panose="020B0604020202020204" pitchFamily="34" charset="0"/>
              </a:rPr>
              <a:t>. Они часто проводятся онлайн, поэтому это можно сделать не выходя из дома.</a:t>
            </a:r>
          </a:p>
          <a:p>
            <a:r>
              <a:rPr lang="ru-RU" sz="1800" dirty="0" smtClean="0">
                <a:latin typeface="Arial" panose="020B0604020202020204" pitchFamily="34" charset="0"/>
                <a:cs typeface="Arial" panose="020B0604020202020204" pitchFamily="34" charset="0"/>
              </a:rPr>
              <a:t>Найдите тех, кто уже учится в университете, желательно на той специальности, на которую вы хотите поступить и поспрашивайте у них про условия в вузе, качество образования, насколько хорошее материальное обеспечение образовательного процесса и т.д</a:t>
            </a:r>
            <a:r>
              <a:rPr lang="ru-RU" sz="1800" dirty="0" smtClean="0">
                <a:latin typeface="Arial" panose="020B0604020202020204" pitchFamily="34" charset="0"/>
                <a:cs typeface="Arial" panose="020B0604020202020204" pitchFamily="34" charset="0"/>
              </a:rPr>
              <a:t>.</a:t>
            </a:r>
          </a:p>
          <a:p>
            <a:r>
              <a:rPr lang="ru-RU" sz="1800" dirty="0" smtClean="0">
                <a:latin typeface="Arial" panose="020B0604020202020204" pitchFamily="34" charset="0"/>
                <a:cs typeface="Arial" panose="020B0604020202020204" pitchFamily="34" charset="0"/>
              </a:rPr>
              <a:t>Воспользуйтесь сравнением вузов от </a:t>
            </a:r>
            <a:r>
              <a:rPr lang="ru-RU" sz="1800" dirty="0" err="1" smtClean="0">
                <a:latin typeface="Arial" panose="020B0604020202020204" pitchFamily="34" charset="0"/>
                <a:cs typeface="Arial" panose="020B0604020202020204" pitchFamily="34" charset="0"/>
              </a:rPr>
              <a:t>Вузопедии</a:t>
            </a:r>
            <a:r>
              <a:rPr lang="ru-RU" sz="1800" dirty="0" smtClean="0">
                <a:latin typeface="Arial" panose="020B0604020202020204" pitchFamily="34" charset="0"/>
                <a:cs typeface="Arial" panose="020B0604020202020204" pitchFamily="34" charset="0"/>
              </a:rPr>
              <a:t>. Мы сравниваем вузы бесплатно по более 40 параметрам </a:t>
            </a:r>
            <a:r>
              <a:rPr lang="ru-RU" sz="1800" dirty="0" smtClean="0">
                <a:latin typeface="Arial" panose="020B0604020202020204" pitchFamily="34" charset="0"/>
                <a:cs typeface="Arial" panose="020B0604020202020204" pitchFamily="34" charset="0"/>
                <a:hlinkClick r:id="rId6"/>
              </a:rPr>
              <a:t>по ссылке</a:t>
            </a:r>
            <a:r>
              <a:rPr lang="ru-RU" sz="1800" dirty="0" smtClean="0">
                <a:latin typeface="Arial" panose="020B0604020202020204" pitchFamily="34" charset="0"/>
                <a:cs typeface="Arial" panose="020B0604020202020204" pitchFamily="34" charset="0"/>
              </a:rPr>
              <a:t>.</a:t>
            </a:r>
            <a:endParaRPr lang="ru-RU" sz="1800" dirty="0" smtClean="0">
              <a:latin typeface="Arial" panose="020B0604020202020204" pitchFamily="34" charset="0"/>
              <a:cs typeface="Arial" panose="020B0604020202020204" pitchFamily="34" charset="0"/>
            </a:endParaRPr>
          </a:p>
          <a:p>
            <a:pPr>
              <a:buFont typeface="+mj-lt"/>
              <a:buAutoNum type="arabicPeriod"/>
            </a:pPr>
            <a:endParaRPr lang="ru-RU" sz="18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146869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a:t>
            </a:r>
            <a:r>
              <a:rPr lang="ru-RU" sz="3200" b="1" dirty="0" smtClean="0">
                <a:latin typeface="Arial" panose="020B0604020202020204" pitchFamily="34" charset="0"/>
                <a:cs typeface="Arial" panose="020B0604020202020204" pitchFamily="34" charset="0"/>
              </a:rPr>
              <a:t>: подготовка к поступлению</a:t>
            </a:r>
            <a:endParaRPr lang="ru-RU" sz="3200" b="1" dirty="0">
              <a:latin typeface="Arial" panose="020B0604020202020204" pitchFamily="34" charset="0"/>
              <a:cs typeface="Arial" panose="020B0604020202020204" pitchFamily="34" charset="0"/>
            </a:endParaRPr>
          </a:p>
        </p:txBody>
      </p:sp>
      <p:sp>
        <p:nvSpPr>
          <p:cNvPr id="8" name="Объект 2"/>
          <p:cNvSpPr>
            <a:spLocks noGrp="1"/>
          </p:cNvSpPr>
          <p:nvPr>
            <p:ph idx="1"/>
          </p:nvPr>
        </p:nvSpPr>
        <p:spPr>
          <a:xfrm>
            <a:off x="838200" y="2261552"/>
            <a:ext cx="10515600" cy="3915410"/>
          </a:xfrm>
        </p:spPr>
        <p:txBody>
          <a:bodyPr>
            <a:normAutofit fontScale="25000" lnSpcReduction="20000"/>
          </a:bodyPr>
          <a:lstStyle/>
          <a:p>
            <a:pPr marL="0" indent="0">
              <a:buNone/>
            </a:pPr>
            <a:r>
              <a:rPr lang="ru-RU" sz="4800" b="1" dirty="0" smtClean="0">
                <a:latin typeface="Arial" panose="020B0604020202020204" pitchFamily="34" charset="0"/>
                <a:cs typeface="Arial" panose="020B0604020202020204" pitchFamily="34" charset="0"/>
              </a:rPr>
              <a:t>1) Определяемся </a:t>
            </a:r>
            <a:r>
              <a:rPr lang="ru-RU" sz="4800" b="1" dirty="0">
                <a:latin typeface="Arial" panose="020B0604020202020204" pitchFamily="34" charset="0"/>
                <a:cs typeface="Arial" panose="020B0604020202020204" pitchFamily="34" charset="0"/>
              </a:rPr>
              <a:t>с профессией/сферой деятельности 1 сентября 2022 - 1 февраля 2023 </a:t>
            </a:r>
            <a:endParaRPr lang="ru-RU" sz="4800" b="1" dirty="0" smtClean="0">
              <a:latin typeface="Arial" panose="020B0604020202020204" pitchFamily="34" charset="0"/>
              <a:cs typeface="Arial" panose="020B0604020202020204" pitchFamily="34" charset="0"/>
            </a:endParaRPr>
          </a:p>
          <a:p>
            <a:pPr marL="0" indent="0">
              <a:buNone/>
            </a:pPr>
            <a:r>
              <a:rPr lang="ru-RU" sz="4800" dirty="0">
                <a:latin typeface="Arial" panose="020B0604020202020204" pitchFamily="34" charset="0"/>
                <a:cs typeface="Arial" panose="020B0604020202020204" pitchFamily="34" charset="0"/>
              </a:rPr>
              <a:t>Выбор профессии — важнейший этап, который не зря поставлен на первое место. Правильнее будет исходя из выбранной профессии в дальнейшем подбирать программу и вуз, в котором эту профессию можно получить</a:t>
            </a:r>
            <a:r>
              <a:rPr lang="ru-RU" sz="4800" dirty="0" smtClean="0">
                <a:latin typeface="Arial" panose="020B0604020202020204" pitchFamily="34" charset="0"/>
                <a:cs typeface="Arial" panose="020B0604020202020204" pitchFamily="34" charset="0"/>
              </a:rPr>
              <a:t>. Профессию можно определить через </a:t>
            </a:r>
            <a:r>
              <a:rPr lang="ru-RU" sz="4800" dirty="0" smtClean="0">
                <a:latin typeface="Arial" panose="020B0604020202020204" pitchFamily="34" charset="0"/>
                <a:cs typeface="Arial" panose="020B0604020202020204" pitchFamily="34" charset="0"/>
                <a:hlinkClick r:id="rId2"/>
              </a:rPr>
              <a:t>тесты профориентации</a:t>
            </a:r>
            <a:r>
              <a:rPr lang="ru-RU" sz="4800" dirty="0" smtClean="0">
                <a:latin typeface="Arial" panose="020B0604020202020204" pitchFamily="34" charset="0"/>
                <a:cs typeface="Arial" panose="020B0604020202020204" pitchFamily="34" charset="0"/>
              </a:rPr>
              <a:t>. </a:t>
            </a:r>
            <a:r>
              <a:rPr lang="ru-RU" sz="4800" dirty="0">
                <a:latin typeface="Arial" panose="020B0604020202020204" pitchFamily="34" charset="0"/>
                <a:cs typeface="Arial" panose="020B0604020202020204" pitchFamily="34" charset="0"/>
              </a:rPr>
              <a:t>Даже если вам не </a:t>
            </a:r>
            <a:r>
              <a:rPr lang="ru-RU" sz="4800" dirty="0" smtClean="0">
                <a:latin typeface="Arial" panose="020B0604020202020204" pitchFamily="34" charset="0"/>
                <a:cs typeface="Arial" panose="020B0604020202020204" pitchFamily="34" charset="0"/>
              </a:rPr>
              <a:t>удастся </a:t>
            </a:r>
            <a:r>
              <a:rPr lang="ru-RU" sz="4800" dirty="0">
                <a:latin typeface="Arial" panose="020B0604020202020204" pitchFamily="34" charset="0"/>
                <a:cs typeface="Arial" panose="020B0604020202020204" pitchFamily="34" charset="0"/>
              </a:rPr>
              <a:t>выбрать </a:t>
            </a:r>
            <a:r>
              <a:rPr lang="ru-RU" sz="4800" dirty="0" smtClean="0">
                <a:latin typeface="Arial" panose="020B0604020202020204" pitchFamily="34" charset="0"/>
                <a:cs typeface="Arial" panose="020B0604020202020204" pitchFamily="34" charset="0"/>
              </a:rPr>
              <a:t>конкретный набор профессий до </a:t>
            </a:r>
            <a:r>
              <a:rPr lang="ru-RU" sz="4800" dirty="0">
                <a:latin typeface="Arial" panose="020B0604020202020204" pitchFamily="34" charset="0"/>
                <a:cs typeface="Arial" panose="020B0604020202020204" pitchFamily="34" charset="0"/>
              </a:rPr>
              <a:t>1 февраля (день, до которого подаются заявления на </a:t>
            </a:r>
            <a:r>
              <a:rPr lang="ru-RU" sz="4800" dirty="0" smtClean="0">
                <a:latin typeface="Arial" panose="020B0604020202020204" pitchFamily="34" charset="0"/>
                <a:cs typeface="Arial" panose="020B0604020202020204" pitchFamily="34" charset="0"/>
              </a:rPr>
              <a:t>ЕГЭ), </a:t>
            </a:r>
            <a:r>
              <a:rPr lang="ru-RU" sz="4800" dirty="0">
                <a:latin typeface="Arial" panose="020B0604020202020204" pitchFamily="34" charset="0"/>
                <a:cs typeface="Arial" panose="020B0604020202020204" pitchFamily="34" charset="0"/>
              </a:rPr>
              <a:t>то выберите сферу деятельности исходя из ваших предрасположенностей, сдайте комбинацию ЕГЭ, которая чаще всего встречается в этой сфере и пользуйтесь оставшимся временем, чтобы максимально конкретизировать желания.</a:t>
            </a:r>
          </a:p>
          <a:p>
            <a:pPr marL="0" indent="0">
              <a:buNone/>
            </a:pPr>
            <a:r>
              <a:rPr lang="ru-RU" sz="4800" b="1" dirty="0">
                <a:latin typeface="Arial" panose="020B0604020202020204" pitchFamily="34" charset="0"/>
                <a:cs typeface="Arial" panose="020B0604020202020204" pitchFamily="34" charset="0"/>
              </a:rPr>
              <a:t>Ссылки, которые помогут вам преодолеть этот шаг</a:t>
            </a:r>
            <a:r>
              <a:rPr lang="ru-RU" sz="4800" b="1" dirty="0" smtClean="0">
                <a:latin typeface="Arial" panose="020B0604020202020204" pitchFamily="34" charset="0"/>
                <a:cs typeface="Arial" panose="020B0604020202020204" pitchFamily="34" charset="0"/>
              </a:rPr>
              <a:t>:</a:t>
            </a:r>
            <a:endParaRPr lang="ru-RU" sz="4800" dirty="0">
              <a:latin typeface="Arial" panose="020B0604020202020204" pitchFamily="34" charset="0"/>
              <a:cs typeface="Arial" panose="020B0604020202020204" pitchFamily="34" charset="0"/>
            </a:endParaRPr>
          </a:p>
          <a:p>
            <a:r>
              <a:rPr lang="ru-RU" sz="4800" dirty="0">
                <a:latin typeface="Arial" panose="020B0604020202020204" pitchFamily="34" charset="0"/>
                <a:cs typeface="Arial" panose="020B0604020202020204" pitchFamily="34" charset="0"/>
                <a:hlinkClick r:id="rId3"/>
              </a:rPr>
              <a:t>Каталог профессий</a:t>
            </a:r>
            <a:endParaRPr lang="ru-RU" sz="4800" dirty="0">
              <a:latin typeface="Arial" panose="020B0604020202020204" pitchFamily="34" charset="0"/>
              <a:cs typeface="Arial" panose="020B0604020202020204" pitchFamily="34" charset="0"/>
            </a:endParaRPr>
          </a:p>
          <a:p>
            <a:r>
              <a:rPr lang="ru-RU" sz="4800" dirty="0">
                <a:latin typeface="Arial" panose="020B0604020202020204" pitchFamily="34" charset="0"/>
                <a:cs typeface="Arial" panose="020B0604020202020204" pitchFamily="34" charset="0"/>
                <a:hlinkClick r:id="rId4"/>
              </a:rPr>
              <a:t>Подбор профессий по виду и объекту деятельности</a:t>
            </a:r>
            <a:endParaRPr lang="ru-RU" sz="4800" dirty="0">
              <a:latin typeface="Arial" panose="020B0604020202020204" pitchFamily="34" charset="0"/>
              <a:cs typeface="Arial" panose="020B0604020202020204" pitchFamily="34" charset="0"/>
            </a:endParaRPr>
          </a:p>
          <a:p>
            <a:r>
              <a:rPr lang="ru-RU" sz="4800" dirty="0">
                <a:latin typeface="Arial" panose="020B0604020202020204" pitchFamily="34" charset="0"/>
                <a:cs typeface="Arial" panose="020B0604020202020204" pitchFamily="34" charset="0"/>
                <a:hlinkClick r:id="rId5"/>
              </a:rPr>
              <a:t>Подбор профессии по ЕГЭ</a:t>
            </a:r>
            <a:endParaRPr lang="ru-RU" sz="4800" dirty="0">
              <a:latin typeface="Arial" panose="020B0604020202020204" pitchFamily="34" charset="0"/>
              <a:cs typeface="Arial" panose="020B0604020202020204" pitchFamily="34" charset="0"/>
            </a:endParaRPr>
          </a:p>
          <a:p>
            <a:r>
              <a:rPr lang="ru-RU" sz="4800" dirty="0">
                <a:latin typeface="Arial" panose="020B0604020202020204" pitchFamily="34" charset="0"/>
                <a:cs typeface="Arial" panose="020B0604020202020204" pitchFamily="34" charset="0"/>
                <a:hlinkClick r:id="rId6"/>
              </a:rPr>
              <a:t>О выборе профессии в журнале</a:t>
            </a:r>
            <a:endParaRPr lang="ru-RU" sz="4800" dirty="0">
              <a:latin typeface="Arial" panose="020B0604020202020204" pitchFamily="34" charset="0"/>
              <a:cs typeface="Arial" panose="020B0604020202020204" pitchFamily="34" charset="0"/>
            </a:endParaRPr>
          </a:p>
          <a:p>
            <a:r>
              <a:rPr lang="ru-RU" sz="4800" dirty="0">
                <a:latin typeface="Arial" panose="020B0604020202020204" pitchFamily="34" charset="0"/>
                <a:cs typeface="Arial" panose="020B0604020202020204" pitchFamily="34" charset="0"/>
                <a:hlinkClick r:id="rId7"/>
              </a:rPr>
              <a:t>О новых профессиях в журнале</a:t>
            </a:r>
            <a:endParaRPr lang="ru-RU" sz="4800" dirty="0">
              <a:latin typeface="Arial" panose="020B0604020202020204" pitchFamily="34" charset="0"/>
              <a:cs typeface="Arial" panose="020B0604020202020204" pitchFamily="34" charset="0"/>
            </a:endParaRPr>
          </a:p>
          <a:p>
            <a:r>
              <a:rPr lang="ru-RU" sz="4800" dirty="0">
                <a:latin typeface="Arial" panose="020B0604020202020204" pitchFamily="34" charset="0"/>
                <a:cs typeface="Arial" panose="020B0604020202020204" pitchFamily="34" charset="0"/>
                <a:hlinkClick r:id="rId8"/>
              </a:rPr>
              <a:t>О профессиях будущего в сфере ИТ</a:t>
            </a:r>
            <a:endParaRPr lang="ru-RU" sz="4800" dirty="0">
              <a:latin typeface="Arial" panose="020B0604020202020204" pitchFamily="34" charset="0"/>
              <a:cs typeface="Arial" panose="020B0604020202020204" pitchFamily="34" charset="0"/>
            </a:endParaRPr>
          </a:p>
          <a:p>
            <a:r>
              <a:rPr lang="ru-RU" sz="4800" dirty="0">
                <a:latin typeface="Arial" panose="020B0604020202020204" pitchFamily="34" charset="0"/>
                <a:cs typeface="Arial" panose="020B0604020202020204" pitchFamily="34" charset="0"/>
                <a:hlinkClick r:id="rId9"/>
              </a:rPr>
              <a:t>Как выбрать профессию?</a:t>
            </a:r>
            <a:endParaRPr lang="ru-RU" sz="4800" dirty="0">
              <a:latin typeface="Arial" panose="020B0604020202020204" pitchFamily="34" charset="0"/>
              <a:cs typeface="Arial" panose="020B0604020202020204" pitchFamily="34" charset="0"/>
            </a:endParaRPr>
          </a:p>
          <a:p>
            <a:r>
              <a:rPr lang="ru-RU" sz="4800" dirty="0">
                <a:latin typeface="Arial" panose="020B0604020202020204" pitchFamily="34" charset="0"/>
                <a:cs typeface="Arial" panose="020B0604020202020204" pitchFamily="34" charset="0"/>
                <a:hlinkClick r:id="rId10"/>
              </a:rPr>
              <a:t>Полезные сервисы для абитуриентов</a:t>
            </a:r>
            <a:endParaRPr lang="ru-RU" sz="4800" dirty="0">
              <a:latin typeface="Arial" panose="020B0604020202020204" pitchFamily="34" charset="0"/>
              <a:cs typeface="Arial" panose="020B0604020202020204" pitchFamily="34" charset="0"/>
            </a:endParaRPr>
          </a:p>
          <a:p>
            <a:r>
              <a:rPr lang="ru-RU" sz="4800" dirty="0">
                <a:latin typeface="Arial" panose="020B0604020202020204" pitchFamily="34" charset="0"/>
                <a:cs typeface="Arial" panose="020B0604020202020204" pitchFamily="34" charset="0"/>
                <a:hlinkClick r:id="rId11"/>
              </a:rPr>
              <a:t>Задать вопрос </a:t>
            </a:r>
            <a:r>
              <a:rPr lang="ru-RU" sz="4800" dirty="0" smtClean="0">
                <a:latin typeface="Arial" panose="020B0604020202020204" pitchFamily="34" charset="0"/>
                <a:cs typeface="Arial" panose="020B0604020202020204" pitchFamily="34" charset="0"/>
                <a:hlinkClick r:id="rId11"/>
              </a:rPr>
              <a:t>бесплатно</a:t>
            </a:r>
            <a:endParaRPr lang="ru-RU" sz="4800" dirty="0">
              <a:latin typeface="Arial" panose="020B0604020202020204" pitchFamily="34" charset="0"/>
              <a:cs typeface="Arial" panose="020B0604020202020204" pitchFamily="34" charset="0"/>
            </a:endParaRPr>
          </a:p>
        </p:txBody>
      </p:sp>
      <p:pic>
        <p:nvPicPr>
          <p:cNvPr id="9" name="Рисунок 8"/>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19441770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a:t>
            </a:r>
            <a:r>
              <a:rPr lang="ru-RU" sz="3200" b="1" dirty="0" smtClean="0">
                <a:latin typeface="Arial" panose="020B0604020202020204" pitchFamily="34" charset="0"/>
                <a:cs typeface="Arial" panose="020B0604020202020204" pitchFamily="34" charset="0"/>
              </a:rPr>
              <a:t>: подготовка к поступлению</a:t>
            </a:r>
            <a:endParaRPr lang="ru-RU" sz="3200" b="1" dirty="0">
              <a:latin typeface="Arial" panose="020B0604020202020204" pitchFamily="34" charset="0"/>
              <a:cs typeface="Arial" panose="020B0604020202020204" pitchFamily="34" charset="0"/>
            </a:endParaRPr>
          </a:p>
        </p:txBody>
      </p:sp>
      <p:sp>
        <p:nvSpPr>
          <p:cNvPr id="8" name="Объект 2"/>
          <p:cNvSpPr>
            <a:spLocks noGrp="1"/>
          </p:cNvSpPr>
          <p:nvPr>
            <p:ph idx="1"/>
          </p:nvPr>
        </p:nvSpPr>
        <p:spPr>
          <a:xfrm>
            <a:off x="838200" y="2261552"/>
            <a:ext cx="10515600" cy="4322128"/>
          </a:xfrm>
        </p:spPr>
        <p:txBody>
          <a:bodyPr>
            <a:normAutofit fontScale="25000" lnSpcReduction="20000"/>
          </a:bodyPr>
          <a:lstStyle/>
          <a:p>
            <a:pPr marL="0" indent="0">
              <a:buNone/>
            </a:pPr>
            <a:r>
              <a:rPr lang="ru-RU" sz="4800" b="1" dirty="0" smtClean="0">
                <a:latin typeface="Arial" panose="020B0604020202020204" pitchFamily="34" charset="0"/>
                <a:cs typeface="Arial" panose="020B0604020202020204" pitchFamily="34" charset="0"/>
              </a:rPr>
              <a:t>2) Выбираем </a:t>
            </a:r>
            <a:r>
              <a:rPr lang="ru-RU" sz="4800" b="1" dirty="0">
                <a:latin typeface="Arial" panose="020B0604020202020204" pitchFamily="34" charset="0"/>
                <a:cs typeface="Arial" panose="020B0604020202020204" pitchFamily="34" charset="0"/>
              </a:rPr>
              <a:t>программу в вузе, на которой можно освоить </a:t>
            </a:r>
            <a:r>
              <a:rPr lang="ru-RU" sz="4800" b="1" dirty="0" smtClean="0">
                <a:latin typeface="Arial" panose="020B0604020202020204" pitchFamily="34" charset="0"/>
                <a:cs typeface="Arial" panose="020B0604020202020204" pitchFamily="34" charset="0"/>
              </a:rPr>
              <a:t>профессию — </a:t>
            </a:r>
            <a:r>
              <a:rPr lang="ru-RU" sz="4800" b="1" dirty="0">
                <a:latin typeface="Arial" panose="020B0604020202020204" pitchFamily="34" charset="0"/>
                <a:cs typeface="Arial" panose="020B0604020202020204" pitchFamily="34" charset="0"/>
              </a:rPr>
              <a:t>1 сентября 2022 - 1 февраля 2023 </a:t>
            </a:r>
            <a:endParaRPr lang="ru-RU" sz="4800" b="1" dirty="0" smtClean="0">
              <a:latin typeface="Arial" panose="020B0604020202020204" pitchFamily="34" charset="0"/>
              <a:cs typeface="Arial" panose="020B0604020202020204" pitchFamily="34" charset="0"/>
            </a:endParaRPr>
          </a:p>
          <a:p>
            <a:pPr marL="0" indent="0">
              <a:buNone/>
            </a:pPr>
            <a:r>
              <a:rPr lang="ru-RU" sz="4900" dirty="0" smtClean="0">
                <a:latin typeface="Arial" panose="020B0604020202020204" pitchFamily="34" charset="0"/>
                <a:cs typeface="Arial" panose="020B0604020202020204" pitchFamily="34" charset="0"/>
              </a:rPr>
              <a:t>На нашем сайте есть вся информация, которая поможет вам выбрать программу (специальность) для обучения. Во-первых, не все понимают, чем программа отличается от специальности и почему это важно. </a:t>
            </a:r>
            <a:r>
              <a:rPr lang="ru-RU" sz="4900" dirty="0" smtClean="0">
                <a:latin typeface="Arial" panose="020B0604020202020204" pitchFamily="34" charset="0"/>
                <a:cs typeface="Arial" panose="020B0604020202020204" pitchFamily="34" charset="0"/>
                <a:hlinkClick r:id="rId2"/>
              </a:rPr>
              <a:t>Об этом есть статья</a:t>
            </a:r>
            <a:r>
              <a:rPr lang="ru-RU" sz="4900" dirty="0" smtClean="0">
                <a:latin typeface="Arial" panose="020B0604020202020204" pitchFamily="34" charset="0"/>
                <a:cs typeface="Arial" panose="020B0604020202020204" pitchFamily="34" charset="0"/>
              </a:rPr>
              <a:t>, </a:t>
            </a:r>
            <a:r>
              <a:rPr lang="ru-RU" sz="4900" dirty="0" err="1" smtClean="0">
                <a:latin typeface="Arial" panose="020B0604020202020204" pitchFamily="34" charset="0"/>
                <a:cs typeface="Arial" panose="020B0604020202020204" pitchFamily="34" charset="0"/>
              </a:rPr>
              <a:t>маст</a:t>
            </a:r>
            <a:r>
              <a:rPr lang="ru-RU" sz="4900" dirty="0" smtClean="0">
                <a:latin typeface="Arial" panose="020B0604020202020204" pitchFamily="34" charset="0"/>
                <a:cs typeface="Arial" panose="020B0604020202020204" pitchFamily="34" charset="0"/>
              </a:rPr>
              <a:t> </a:t>
            </a:r>
            <a:r>
              <a:rPr lang="ru-RU" sz="4900" dirty="0" err="1" smtClean="0">
                <a:latin typeface="Arial" panose="020B0604020202020204" pitchFamily="34" charset="0"/>
                <a:cs typeface="Arial" panose="020B0604020202020204" pitchFamily="34" charset="0"/>
              </a:rPr>
              <a:t>рид</a:t>
            </a:r>
            <a:r>
              <a:rPr lang="ru-RU" sz="4900" dirty="0" smtClean="0">
                <a:latin typeface="Arial" panose="020B0604020202020204" pitchFamily="34" charset="0"/>
                <a:cs typeface="Arial" panose="020B0604020202020204" pitchFamily="34" charset="0"/>
              </a:rPr>
              <a:t>. К каждой профессии в каталоге приложен список программ, на которых ее можно получить, список комбинаций ЕГЭ, которые нужно сдавать, чтобы ее освоить. Для ознакомления с примером </a:t>
            </a:r>
            <a:r>
              <a:rPr lang="ru-RU" sz="4900" dirty="0" smtClean="0">
                <a:latin typeface="Arial" panose="020B0604020202020204" pitchFamily="34" charset="0"/>
                <a:cs typeface="Arial" panose="020B0604020202020204" pitchFamily="34" charset="0"/>
                <a:hlinkClick r:id="rId3"/>
              </a:rPr>
              <a:t>переходите по ссылке</a:t>
            </a:r>
            <a:r>
              <a:rPr lang="ru-RU" sz="4900" dirty="0" smtClean="0">
                <a:latin typeface="Arial" panose="020B0604020202020204" pitchFamily="34" charset="0"/>
                <a:cs typeface="Arial" panose="020B0604020202020204" pitchFamily="34" charset="0"/>
              </a:rPr>
              <a:t> и смотрите. И так на все профессии.</a:t>
            </a:r>
          </a:p>
          <a:p>
            <a:pPr marL="0" indent="0">
              <a:buNone/>
            </a:pPr>
            <a:r>
              <a:rPr lang="ru-RU" sz="4900" b="1" dirty="0" smtClean="0">
                <a:latin typeface="Arial" panose="020B0604020202020204" pitchFamily="34" charset="0"/>
                <a:cs typeface="Arial" panose="020B0604020202020204" pitchFamily="34" charset="0"/>
              </a:rPr>
              <a:t>Ссылки, которые помогут вам преодолеть этот шаг:</a:t>
            </a:r>
            <a:endParaRPr lang="ru-RU" sz="4900" dirty="0" smtClean="0">
              <a:latin typeface="Arial" panose="020B0604020202020204" pitchFamily="34" charset="0"/>
              <a:cs typeface="Arial" panose="020B0604020202020204" pitchFamily="34" charset="0"/>
            </a:endParaRPr>
          </a:p>
          <a:p>
            <a:r>
              <a:rPr lang="ru-RU" sz="4900" dirty="0" smtClean="0">
                <a:latin typeface="Arial" panose="020B0604020202020204" pitchFamily="34" charset="0"/>
                <a:cs typeface="Arial" panose="020B0604020202020204" pitchFamily="34" charset="0"/>
                <a:hlinkClick r:id="rId4"/>
              </a:rPr>
              <a:t>Каталог программ </a:t>
            </a:r>
            <a:r>
              <a:rPr lang="ru-RU" sz="4900" dirty="0" err="1" smtClean="0">
                <a:latin typeface="Arial" panose="020B0604020202020204" pitchFamily="34" charset="0"/>
                <a:cs typeface="Arial" panose="020B0604020202020204" pitchFamily="34" charset="0"/>
                <a:hlinkClick r:id="rId4"/>
              </a:rPr>
              <a:t>бакалавриата</a:t>
            </a:r>
            <a:r>
              <a:rPr lang="ru-RU" sz="4900" dirty="0" smtClean="0">
                <a:latin typeface="Arial" panose="020B0604020202020204" pitchFamily="34" charset="0"/>
                <a:cs typeface="Arial" panose="020B0604020202020204" pitchFamily="34" charset="0"/>
                <a:hlinkClick r:id="rId4"/>
              </a:rPr>
              <a:t> и </a:t>
            </a:r>
            <a:r>
              <a:rPr lang="ru-RU" sz="4900" dirty="0" err="1" smtClean="0">
                <a:latin typeface="Arial" panose="020B0604020202020204" pitchFamily="34" charset="0"/>
                <a:cs typeface="Arial" panose="020B0604020202020204" pitchFamily="34" charset="0"/>
                <a:hlinkClick r:id="rId4"/>
              </a:rPr>
              <a:t>специалитета</a:t>
            </a:r>
            <a:r>
              <a:rPr lang="ru-RU" sz="4900" dirty="0" smtClean="0">
                <a:latin typeface="Arial" panose="020B0604020202020204" pitchFamily="34" charset="0"/>
                <a:cs typeface="Arial" panose="020B0604020202020204" pitchFamily="34" charset="0"/>
                <a:hlinkClick r:id="rId4"/>
              </a:rPr>
              <a:t> (можно настроить по городу)</a:t>
            </a:r>
            <a:endParaRPr lang="ru-RU" sz="4900" dirty="0" smtClean="0">
              <a:latin typeface="Arial" panose="020B0604020202020204" pitchFamily="34" charset="0"/>
              <a:cs typeface="Arial" panose="020B0604020202020204" pitchFamily="34" charset="0"/>
            </a:endParaRPr>
          </a:p>
          <a:p>
            <a:r>
              <a:rPr lang="ru-RU" sz="4900" dirty="0" smtClean="0">
                <a:latin typeface="Arial" panose="020B0604020202020204" pitchFamily="34" charset="0"/>
                <a:cs typeface="Arial" panose="020B0604020202020204" pitchFamily="34" charset="0"/>
                <a:hlinkClick r:id="rId5"/>
              </a:rPr>
              <a:t>Подбор программы по ЕГЭ</a:t>
            </a:r>
            <a:endParaRPr lang="ru-RU" sz="4900" dirty="0" smtClean="0">
              <a:latin typeface="Arial" panose="020B0604020202020204" pitchFamily="34" charset="0"/>
              <a:cs typeface="Arial" panose="020B0604020202020204" pitchFamily="34" charset="0"/>
            </a:endParaRPr>
          </a:p>
          <a:p>
            <a:r>
              <a:rPr lang="ru-RU" sz="4900" dirty="0" smtClean="0">
                <a:latin typeface="Arial" panose="020B0604020202020204" pitchFamily="34" charset="0"/>
                <a:cs typeface="Arial" panose="020B0604020202020204" pitchFamily="34" charset="0"/>
                <a:hlinkClick r:id="rId6"/>
              </a:rPr>
              <a:t>Каталог профессий</a:t>
            </a:r>
            <a:endParaRPr lang="ru-RU" sz="4900" dirty="0" smtClean="0">
              <a:latin typeface="Arial" panose="020B0604020202020204" pitchFamily="34" charset="0"/>
              <a:cs typeface="Arial" panose="020B0604020202020204" pitchFamily="34" charset="0"/>
            </a:endParaRPr>
          </a:p>
          <a:p>
            <a:r>
              <a:rPr lang="ru-RU" sz="4900" dirty="0" smtClean="0">
                <a:latin typeface="Arial" panose="020B0604020202020204" pitchFamily="34" charset="0"/>
                <a:cs typeface="Arial" panose="020B0604020202020204" pitchFamily="34" charset="0"/>
                <a:hlinkClick r:id="rId7"/>
              </a:rPr>
              <a:t>По каждому вузу из списка предоставлены программы в нем</a:t>
            </a:r>
            <a:endParaRPr lang="ru-RU" sz="4900" dirty="0" smtClean="0">
              <a:latin typeface="Arial" panose="020B0604020202020204" pitchFamily="34" charset="0"/>
              <a:cs typeface="Arial" panose="020B0604020202020204" pitchFamily="34" charset="0"/>
            </a:endParaRPr>
          </a:p>
          <a:p>
            <a:r>
              <a:rPr lang="ru-RU" sz="4900" dirty="0" smtClean="0">
                <a:latin typeface="Arial" panose="020B0604020202020204" pitchFamily="34" charset="0"/>
                <a:cs typeface="Arial" panose="020B0604020202020204" pitchFamily="34" charset="0"/>
                <a:hlinkClick r:id="rId2"/>
              </a:rPr>
              <a:t>Что такое программа обучения?</a:t>
            </a:r>
            <a:endParaRPr lang="ru-RU" sz="4900" dirty="0" smtClean="0">
              <a:latin typeface="Arial" panose="020B0604020202020204" pitchFamily="34" charset="0"/>
              <a:cs typeface="Arial" panose="020B0604020202020204" pitchFamily="34" charset="0"/>
            </a:endParaRPr>
          </a:p>
          <a:p>
            <a:r>
              <a:rPr lang="ru-RU" sz="4900" dirty="0" smtClean="0">
                <a:latin typeface="Arial" panose="020B0604020202020204" pitchFamily="34" charset="0"/>
                <a:cs typeface="Arial" panose="020B0604020202020204" pitchFamily="34" charset="0"/>
                <a:hlinkClick r:id="rId8"/>
              </a:rPr>
              <a:t>Подбор специальности по ЕГЭ</a:t>
            </a:r>
            <a:endParaRPr lang="ru-RU" sz="4900" dirty="0" smtClean="0">
              <a:latin typeface="Arial" panose="020B0604020202020204" pitchFamily="34" charset="0"/>
              <a:cs typeface="Arial" panose="020B0604020202020204" pitchFamily="34" charset="0"/>
            </a:endParaRPr>
          </a:p>
          <a:p>
            <a:r>
              <a:rPr lang="ru-RU" sz="4900" dirty="0" smtClean="0">
                <a:latin typeface="Arial" panose="020B0604020202020204" pitchFamily="34" charset="0"/>
                <a:cs typeface="Arial" panose="020B0604020202020204" pitchFamily="34" charset="0"/>
                <a:hlinkClick r:id="rId9"/>
              </a:rPr>
              <a:t>Каталог специальностей</a:t>
            </a:r>
            <a:endParaRPr lang="ru-RU" sz="4900" dirty="0" smtClean="0">
              <a:latin typeface="Arial" panose="020B0604020202020204" pitchFamily="34" charset="0"/>
              <a:cs typeface="Arial" panose="020B0604020202020204" pitchFamily="34" charset="0"/>
            </a:endParaRPr>
          </a:p>
          <a:p>
            <a:r>
              <a:rPr lang="ru-RU" sz="4900" dirty="0" smtClean="0">
                <a:latin typeface="Arial" panose="020B0604020202020204" pitchFamily="34" charset="0"/>
                <a:cs typeface="Arial" panose="020B0604020202020204" pitchFamily="34" charset="0"/>
                <a:hlinkClick r:id="rId10"/>
              </a:rPr>
              <a:t>Специальности по сферам деятельности</a:t>
            </a:r>
            <a:endParaRPr lang="ru-RU" sz="4900" dirty="0" smtClean="0">
              <a:latin typeface="Arial" panose="020B0604020202020204" pitchFamily="34" charset="0"/>
              <a:cs typeface="Arial" panose="020B0604020202020204" pitchFamily="34" charset="0"/>
            </a:endParaRPr>
          </a:p>
          <a:p>
            <a:r>
              <a:rPr lang="ru-RU" sz="4900" dirty="0" smtClean="0">
                <a:latin typeface="Arial" panose="020B0604020202020204" pitchFamily="34" charset="0"/>
                <a:cs typeface="Arial" panose="020B0604020202020204" pitchFamily="34" charset="0"/>
                <a:hlinkClick r:id="rId11"/>
              </a:rPr>
              <a:t>Полезные сервисы для абитуриентов</a:t>
            </a:r>
            <a:endParaRPr lang="ru-RU" sz="4900" dirty="0" smtClean="0">
              <a:latin typeface="Arial" panose="020B0604020202020204" pitchFamily="34" charset="0"/>
              <a:cs typeface="Arial" panose="020B0604020202020204" pitchFamily="34" charset="0"/>
            </a:endParaRPr>
          </a:p>
          <a:p>
            <a:r>
              <a:rPr lang="ru-RU" sz="4900" dirty="0" smtClean="0">
                <a:latin typeface="Arial" panose="020B0604020202020204" pitchFamily="34" charset="0"/>
                <a:cs typeface="Arial" panose="020B0604020202020204" pitchFamily="34" charset="0"/>
                <a:hlinkClick r:id="rId12"/>
              </a:rPr>
              <a:t>Задать вопрос бесплатно</a:t>
            </a:r>
            <a:endParaRPr lang="ru-RU" sz="4900" dirty="0">
              <a:latin typeface="Arial" panose="020B0604020202020204" pitchFamily="34" charset="0"/>
              <a:cs typeface="Arial" panose="020B0604020202020204" pitchFamily="34" charset="0"/>
            </a:endParaRPr>
          </a:p>
        </p:txBody>
      </p:sp>
      <p:pic>
        <p:nvPicPr>
          <p:cNvPr id="9" name="Рисунок 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3651026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a:t>
            </a:r>
            <a:r>
              <a:rPr lang="ru-RU" sz="3200" b="1" dirty="0" smtClean="0">
                <a:latin typeface="Arial" panose="020B0604020202020204" pitchFamily="34" charset="0"/>
                <a:cs typeface="Arial" panose="020B0604020202020204" pitchFamily="34" charset="0"/>
              </a:rPr>
              <a:t>: подготовка к поступлению</a:t>
            </a:r>
            <a:endParaRPr lang="ru-RU" sz="3200" b="1" dirty="0">
              <a:latin typeface="Arial" panose="020B0604020202020204" pitchFamily="34" charset="0"/>
              <a:cs typeface="Arial" panose="020B0604020202020204" pitchFamily="34" charset="0"/>
            </a:endParaRPr>
          </a:p>
        </p:txBody>
      </p:sp>
      <p:sp>
        <p:nvSpPr>
          <p:cNvPr id="16" name="Объект 2"/>
          <p:cNvSpPr>
            <a:spLocks noGrp="1"/>
          </p:cNvSpPr>
          <p:nvPr>
            <p:ph idx="1"/>
          </p:nvPr>
        </p:nvSpPr>
        <p:spPr>
          <a:xfrm>
            <a:off x="838200" y="2261552"/>
            <a:ext cx="10515600" cy="4322128"/>
          </a:xfrm>
        </p:spPr>
        <p:txBody>
          <a:bodyPr>
            <a:normAutofit fontScale="47500" lnSpcReduction="20000"/>
          </a:bodyPr>
          <a:lstStyle/>
          <a:p>
            <a:pPr marL="0" indent="0">
              <a:buNone/>
            </a:pPr>
            <a:r>
              <a:rPr lang="ru-RU" sz="3000" b="1" dirty="0" smtClean="0">
                <a:latin typeface="Arial" panose="020B0604020202020204" pitchFamily="34" charset="0"/>
                <a:cs typeface="Arial" panose="020B0604020202020204" pitchFamily="34" charset="0"/>
              </a:rPr>
              <a:t>3) </a:t>
            </a:r>
            <a:r>
              <a:rPr lang="ru-RU" sz="3000" b="1" dirty="0">
                <a:latin typeface="Arial" panose="020B0604020202020204" pitchFamily="34" charset="0"/>
                <a:cs typeface="Arial" panose="020B0604020202020204" pitchFamily="34" charset="0"/>
              </a:rPr>
              <a:t>Определяемся с набором вузов, в которых есть нужная вам </a:t>
            </a:r>
            <a:r>
              <a:rPr lang="ru-RU" sz="3000" b="1" dirty="0" smtClean="0">
                <a:latin typeface="Arial" panose="020B0604020202020204" pitchFamily="34" charset="0"/>
                <a:cs typeface="Arial" panose="020B0604020202020204" pitchFamily="34" charset="0"/>
              </a:rPr>
              <a:t>программа — </a:t>
            </a:r>
            <a:r>
              <a:rPr lang="ru-RU" sz="3000" b="1" dirty="0">
                <a:latin typeface="Arial" panose="020B0604020202020204" pitchFamily="34" charset="0"/>
                <a:cs typeface="Arial" panose="020B0604020202020204" pitchFamily="34" charset="0"/>
              </a:rPr>
              <a:t>1 сентября 2022 - 1 февраля 2023 </a:t>
            </a:r>
          </a:p>
          <a:p>
            <a:pPr marL="0" indent="0">
              <a:buNone/>
            </a:pPr>
            <a:r>
              <a:rPr lang="ru-RU" sz="2500" dirty="0">
                <a:latin typeface="Arial" panose="020B0604020202020204" pitchFamily="34" charset="0"/>
                <a:cs typeface="Arial" panose="020B0604020202020204" pitchFamily="34" charset="0"/>
              </a:rPr>
              <a:t>Обязательно ознакомьтесь с предыдущим шагом, если не видели. Из него следует выбор вуза. На нашем сайте по каждой профессии вы найдете список вузов, в которых ее можно получить. И, соответственно, от профессии стоит "плясать". Если вы не успели выбрать профессию, то исходите из примерной сферы деятельности и комбинации предметов ЕГЭ.</a:t>
            </a:r>
          </a:p>
          <a:p>
            <a:pPr marL="0" indent="0">
              <a:buNone/>
            </a:pPr>
            <a:r>
              <a:rPr lang="ru-RU" sz="2500" b="1" dirty="0">
                <a:latin typeface="Arial" panose="020B0604020202020204" pitchFamily="34" charset="0"/>
                <a:cs typeface="Arial" panose="020B0604020202020204" pitchFamily="34" charset="0"/>
              </a:rPr>
              <a:t>Ссылки, которые помогут вам преодолеть этот шаг:</a:t>
            </a:r>
            <a:endParaRPr lang="ru-RU" sz="2500" dirty="0">
              <a:latin typeface="Arial" panose="020B0604020202020204" pitchFamily="34" charset="0"/>
              <a:cs typeface="Arial" panose="020B0604020202020204" pitchFamily="34" charset="0"/>
            </a:endParaRPr>
          </a:p>
          <a:p>
            <a:r>
              <a:rPr lang="ru-RU" sz="2500" dirty="0">
                <a:latin typeface="Arial" panose="020B0604020202020204" pitchFamily="34" charset="0"/>
                <a:cs typeface="Arial" panose="020B0604020202020204" pitchFamily="34" charset="0"/>
                <a:hlinkClick r:id="rId2"/>
              </a:rPr>
              <a:t>Каталог вузов</a:t>
            </a:r>
            <a:endParaRPr lang="ru-RU" sz="2500" dirty="0">
              <a:latin typeface="Arial" panose="020B0604020202020204" pitchFamily="34" charset="0"/>
              <a:cs typeface="Arial" panose="020B0604020202020204" pitchFamily="34" charset="0"/>
            </a:endParaRPr>
          </a:p>
          <a:p>
            <a:r>
              <a:rPr lang="ru-RU" sz="2500" dirty="0">
                <a:latin typeface="Arial" panose="020B0604020202020204" pitchFamily="34" charset="0"/>
                <a:cs typeface="Arial" panose="020B0604020202020204" pitchFamily="34" charset="0"/>
                <a:hlinkClick r:id="rId3"/>
              </a:rPr>
              <a:t>Самые полезные статьи для абитуриентов</a:t>
            </a:r>
            <a:endParaRPr lang="ru-RU" sz="2500" dirty="0">
              <a:latin typeface="Arial" panose="020B0604020202020204" pitchFamily="34" charset="0"/>
              <a:cs typeface="Arial" panose="020B0604020202020204" pitchFamily="34" charset="0"/>
            </a:endParaRPr>
          </a:p>
          <a:p>
            <a:r>
              <a:rPr lang="ru-RU" sz="2500" dirty="0">
                <a:latin typeface="Arial" panose="020B0604020202020204" pitchFamily="34" charset="0"/>
                <a:cs typeface="Arial" panose="020B0604020202020204" pitchFamily="34" charset="0"/>
                <a:hlinkClick r:id="rId4"/>
              </a:rPr>
              <a:t>Подбор вуза по ЕГЭ</a:t>
            </a:r>
            <a:endParaRPr lang="ru-RU" sz="2500" dirty="0">
              <a:latin typeface="Arial" panose="020B0604020202020204" pitchFamily="34" charset="0"/>
              <a:cs typeface="Arial" panose="020B0604020202020204" pitchFamily="34" charset="0"/>
            </a:endParaRPr>
          </a:p>
          <a:p>
            <a:r>
              <a:rPr lang="ru-RU" sz="2500" dirty="0">
                <a:latin typeface="Arial" panose="020B0604020202020204" pitchFamily="34" charset="0"/>
                <a:cs typeface="Arial" panose="020B0604020202020204" pitchFamily="34" charset="0"/>
                <a:hlinkClick r:id="rId5"/>
              </a:rPr>
              <a:t>По каждой специальности есть вузы, в которых она </a:t>
            </a:r>
            <a:r>
              <a:rPr lang="ru-RU" sz="2500" dirty="0" err="1">
                <a:latin typeface="Arial" panose="020B0604020202020204" pitchFamily="34" charset="0"/>
                <a:cs typeface="Arial" panose="020B0604020202020204" pitchFamily="34" charset="0"/>
                <a:hlinkClick r:id="rId5"/>
              </a:rPr>
              <a:t>предподается</a:t>
            </a:r>
            <a:endParaRPr lang="ru-RU" sz="2500" dirty="0">
              <a:latin typeface="Arial" panose="020B0604020202020204" pitchFamily="34" charset="0"/>
              <a:cs typeface="Arial" panose="020B0604020202020204" pitchFamily="34" charset="0"/>
            </a:endParaRPr>
          </a:p>
          <a:p>
            <a:r>
              <a:rPr lang="ru-RU" sz="2500" dirty="0">
                <a:latin typeface="Arial" panose="020B0604020202020204" pitchFamily="34" charset="0"/>
                <a:cs typeface="Arial" panose="020B0604020202020204" pitchFamily="34" charset="0"/>
                <a:hlinkClick r:id="rId6"/>
              </a:rPr>
              <a:t>По каждой программе есть вузы, в которых она </a:t>
            </a:r>
            <a:r>
              <a:rPr lang="ru-RU" sz="2500" dirty="0" err="1">
                <a:latin typeface="Arial" panose="020B0604020202020204" pitchFamily="34" charset="0"/>
                <a:cs typeface="Arial" panose="020B0604020202020204" pitchFamily="34" charset="0"/>
                <a:hlinkClick r:id="rId6"/>
              </a:rPr>
              <a:t>предподается</a:t>
            </a:r>
            <a:endParaRPr lang="ru-RU" sz="2500" dirty="0">
              <a:latin typeface="Arial" panose="020B0604020202020204" pitchFamily="34" charset="0"/>
              <a:cs typeface="Arial" panose="020B0604020202020204" pitchFamily="34" charset="0"/>
            </a:endParaRPr>
          </a:p>
          <a:p>
            <a:r>
              <a:rPr lang="ru-RU" sz="2500" dirty="0">
                <a:latin typeface="Arial" panose="020B0604020202020204" pitchFamily="34" charset="0"/>
                <a:cs typeface="Arial" panose="020B0604020202020204" pitchFamily="34" charset="0"/>
                <a:hlinkClick r:id="rId7"/>
              </a:rPr>
              <a:t>По каждой профессии есть вузы, в которых она </a:t>
            </a:r>
            <a:r>
              <a:rPr lang="ru-RU" sz="2500" dirty="0" err="1">
                <a:latin typeface="Arial" panose="020B0604020202020204" pitchFamily="34" charset="0"/>
                <a:cs typeface="Arial" panose="020B0604020202020204" pitchFamily="34" charset="0"/>
                <a:hlinkClick r:id="rId7"/>
              </a:rPr>
              <a:t>предподается</a:t>
            </a:r>
            <a:endParaRPr lang="ru-RU" sz="2500" dirty="0">
              <a:latin typeface="Arial" panose="020B0604020202020204" pitchFamily="34" charset="0"/>
              <a:cs typeface="Arial" panose="020B0604020202020204" pitchFamily="34" charset="0"/>
            </a:endParaRPr>
          </a:p>
          <a:p>
            <a:r>
              <a:rPr lang="ru-RU" sz="2500" dirty="0">
                <a:latin typeface="Arial" panose="020B0604020202020204" pitchFamily="34" charset="0"/>
                <a:cs typeface="Arial" panose="020B0604020202020204" pitchFamily="34" charset="0"/>
                <a:hlinkClick r:id="rId8"/>
              </a:rPr>
              <a:t>Подробнее о проходном балле</a:t>
            </a:r>
            <a:endParaRPr lang="ru-RU" sz="2500" dirty="0">
              <a:latin typeface="Arial" panose="020B0604020202020204" pitchFamily="34" charset="0"/>
              <a:cs typeface="Arial" panose="020B0604020202020204" pitchFamily="34" charset="0"/>
            </a:endParaRPr>
          </a:p>
          <a:p>
            <a:r>
              <a:rPr lang="ru-RU" sz="2500" dirty="0">
                <a:latin typeface="Arial" panose="020B0604020202020204" pitchFamily="34" charset="0"/>
                <a:cs typeface="Arial" panose="020B0604020202020204" pitchFamily="34" charset="0"/>
                <a:hlinkClick r:id="rId9"/>
              </a:rPr>
              <a:t>Вредные советы от </a:t>
            </a:r>
            <a:r>
              <a:rPr lang="ru-RU" sz="2500" dirty="0" err="1">
                <a:latin typeface="Arial" panose="020B0604020202020204" pitchFamily="34" charset="0"/>
                <a:cs typeface="Arial" panose="020B0604020202020204" pitchFamily="34" charset="0"/>
                <a:hlinkClick r:id="rId9"/>
              </a:rPr>
              <a:t>Вузопедии</a:t>
            </a:r>
            <a:endParaRPr lang="ru-RU" sz="2500" dirty="0">
              <a:latin typeface="Arial" panose="020B0604020202020204" pitchFamily="34" charset="0"/>
              <a:cs typeface="Arial" panose="020B0604020202020204" pitchFamily="34" charset="0"/>
            </a:endParaRPr>
          </a:p>
          <a:p>
            <a:r>
              <a:rPr lang="ru-RU" sz="2500" dirty="0">
                <a:latin typeface="Arial" panose="020B0604020202020204" pitchFamily="34" charset="0"/>
                <a:cs typeface="Arial" panose="020B0604020202020204" pitchFamily="34" charset="0"/>
                <a:hlinkClick r:id="rId10"/>
              </a:rPr>
              <a:t>Полезные сервисы для абитуриентов</a:t>
            </a:r>
            <a:endParaRPr lang="ru-RU" sz="2500" dirty="0">
              <a:latin typeface="Arial" panose="020B0604020202020204" pitchFamily="34" charset="0"/>
              <a:cs typeface="Arial" panose="020B0604020202020204" pitchFamily="34" charset="0"/>
            </a:endParaRPr>
          </a:p>
          <a:p>
            <a:r>
              <a:rPr lang="ru-RU" sz="2500" dirty="0">
                <a:latin typeface="Arial" panose="020B0604020202020204" pitchFamily="34" charset="0"/>
                <a:cs typeface="Arial" panose="020B0604020202020204" pitchFamily="34" charset="0"/>
                <a:hlinkClick r:id="rId11"/>
              </a:rPr>
              <a:t>Задать вопрос </a:t>
            </a:r>
            <a:r>
              <a:rPr lang="ru-RU" sz="2500" dirty="0" smtClean="0">
                <a:latin typeface="Arial" panose="020B0604020202020204" pitchFamily="34" charset="0"/>
                <a:cs typeface="Arial" panose="020B0604020202020204" pitchFamily="34" charset="0"/>
                <a:hlinkClick r:id="rId11"/>
              </a:rPr>
              <a:t>бесплатно</a:t>
            </a:r>
            <a:r>
              <a:rPr lang="ru-RU" dirty="0"/>
              <a:t/>
            </a:r>
            <a:br>
              <a:rPr lang="ru-RU" dirty="0"/>
            </a:br>
            <a:endParaRPr lang="ru-RU" sz="4900" dirty="0" smtClean="0">
              <a:latin typeface="Arial" panose="020B0604020202020204" pitchFamily="34" charset="0"/>
              <a:cs typeface="Arial" panose="020B0604020202020204" pitchFamily="34" charset="0"/>
            </a:endParaRPr>
          </a:p>
        </p:txBody>
      </p:sp>
      <p:pic>
        <p:nvPicPr>
          <p:cNvPr id="17" name="Рисунок 16"/>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39182650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a:t>
            </a:r>
            <a:r>
              <a:rPr lang="ru-RU" sz="3200" b="1" dirty="0" smtClean="0">
                <a:latin typeface="Arial" panose="020B0604020202020204" pitchFamily="34" charset="0"/>
                <a:cs typeface="Arial" panose="020B0604020202020204" pitchFamily="34" charset="0"/>
              </a:rPr>
              <a:t>: подготовка к поступлению</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rmAutofit/>
          </a:bodyPr>
          <a:lstStyle/>
          <a:p>
            <a:pPr marL="0" indent="0">
              <a:buNone/>
            </a:pPr>
            <a:r>
              <a:rPr lang="ru-RU" sz="1700" b="1" dirty="0" smtClean="0">
                <a:latin typeface="Arial" panose="020B0604020202020204" pitchFamily="34" charset="0"/>
                <a:cs typeface="Arial" panose="020B0604020202020204" pitchFamily="34" charset="0"/>
              </a:rPr>
              <a:t>4) </a:t>
            </a:r>
            <a:r>
              <a:rPr lang="ru-RU" sz="1700" b="1" dirty="0">
                <a:latin typeface="Arial" panose="020B0604020202020204" pitchFamily="34" charset="0"/>
                <a:cs typeface="Arial" panose="020B0604020202020204" pitchFamily="34" charset="0"/>
              </a:rPr>
              <a:t>Посещаем дни открытых дверей в интересующих вузах </a:t>
            </a:r>
            <a:r>
              <a:rPr lang="ru-RU" sz="1700" b="1" dirty="0" smtClean="0">
                <a:latin typeface="Arial" panose="020B0604020202020204" pitchFamily="34" charset="0"/>
                <a:cs typeface="Arial" panose="020B0604020202020204" pitchFamily="34" charset="0"/>
              </a:rPr>
              <a:t>— </a:t>
            </a:r>
            <a:r>
              <a:rPr lang="ru-RU" sz="1700" b="1" dirty="0">
                <a:latin typeface="Arial" panose="020B0604020202020204" pitchFamily="34" charset="0"/>
                <a:cs typeface="Arial" panose="020B0604020202020204" pitchFamily="34" charset="0"/>
              </a:rPr>
              <a:t>1 сентября 2022 - 1 февраля 2023 </a:t>
            </a:r>
          </a:p>
          <a:p>
            <a:pPr marL="0" indent="0">
              <a:buNone/>
            </a:pPr>
            <a:r>
              <a:rPr lang="ru-RU" sz="1700" dirty="0">
                <a:latin typeface="Arial" panose="020B0604020202020204" pitchFamily="34" charset="0"/>
                <a:cs typeface="Arial" panose="020B0604020202020204" pitchFamily="34" charset="0"/>
              </a:rPr>
              <a:t>Часто мероприятия проходят в </a:t>
            </a:r>
            <a:r>
              <a:rPr lang="ru-RU" sz="1700" dirty="0" err="1">
                <a:latin typeface="Arial" panose="020B0604020202020204" pitchFamily="34" charset="0"/>
                <a:cs typeface="Arial" panose="020B0604020202020204" pitchFamily="34" charset="0"/>
              </a:rPr>
              <a:t>онлайне</a:t>
            </a:r>
            <a:r>
              <a:rPr lang="ru-RU" sz="1700" dirty="0">
                <a:latin typeface="Arial" panose="020B0604020202020204" pitchFamily="34" charset="0"/>
                <a:cs typeface="Arial" panose="020B0604020202020204" pitchFamily="34" charset="0"/>
              </a:rPr>
              <a:t>. Наблюдайте </a:t>
            </a:r>
            <a:r>
              <a:rPr lang="ru-RU" sz="1700" dirty="0">
                <a:latin typeface="Arial" panose="020B0604020202020204" pitchFamily="34" charset="0"/>
                <a:cs typeface="Arial" panose="020B0604020202020204" pitchFamily="34" charset="0"/>
                <a:hlinkClick r:id="rId2"/>
              </a:rPr>
              <a:t>дни открытых дверей прямо из дома</a:t>
            </a:r>
            <a:r>
              <a:rPr lang="ru-RU" sz="1700" dirty="0">
                <a:latin typeface="Arial" panose="020B0604020202020204" pitchFamily="34" charset="0"/>
                <a:cs typeface="Arial" panose="020B0604020202020204" pitchFamily="34" charset="0"/>
              </a:rPr>
              <a:t>.</a:t>
            </a:r>
          </a:p>
          <a:p>
            <a:pPr marL="0" indent="0">
              <a:buNone/>
            </a:pPr>
            <a:r>
              <a:rPr lang="ru-RU" sz="1700" dirty="0">
                <a:latin typeface="Arial" panose="020B0604020202020204" pitchFamily="34" charset="0"/>
                <a:cs typeface="Arial" panose="020B0604020202020204" pitchFamily="34" charset="0"/>
              </a:rPr>
              <a:t>Важно посещать мероприятия и дни открытых дверей в тех вузах, в которые вы хотите поступать. Вы сможете задать вопросы, посмотреть на вуз изнутри, убедившись в своем желании. Также посетите дни открытых дверей в других вузах. Вы можете открыть для себя учебное заведение с другой стороны.</a:t>
            </a:r>
          </a:p>
          <a:p>
            <a:pPr marL="0" indent="0">
              <a:buNone/>
            </a:pPr>
            <a:r>
              <a:rPr lang="ru-RU" sz="1700" b="1" dirty="0">
                <a:latin typeface="Arial" panose="020B0604020202020204" pitchFamily="34" charset="0"/>
                <a:cs typeface="Arial" panose="020B0604020202020204" pitchFamily="34" charset="0"/>
              </a:rPr>
              <a:t>Ссылки, которые помогут вам преодолеть этот шаг:</a:t>
            </a:r>
            <a:endParaRPr lang="ru-RU" sz="1700" dirty="0">
              <a:latin typeface="Arial" panose="020B0604020202020204" pitchFamily="34" charset="0"/>
              <a:cs typeface="Arial" panose="020B0604020202020204" pitchFamily="34" charset="0"/>
            </a:endParaRPr>
          </a:p>
          <a:p>
            <a:r>
              <a:rPr lang="ru-RU" sz="1700" dirty="0">
                <a:latin typeface="Arial" panose="020B0604020202020204" pitchFamily="34" charset="0"/>
                <a:cs typeface="Arial" panose="020B0604020202020204" pitchFamily="34" charset="0"/>
                <a:hlinkClick r:id="rId3"/>
              </a:rPr>
              <a:t>Календарь абитуриента</a:t>
            </a:r>
            <a:endParaRPr lang="ru-RU" sz="1700" dirty="0">
              <a:latin typeface="Arial" panose="020B0604020202020204" pitchFamily="34" charset="0"/>
              <a:cs typeface="Arial" panose="020B0604020202020204" pitchFamily="34" charset="0"/>
            </a:endParaRPr>
          </a:p>
          <a:p>
            <a:r>
              <a:rPr lang="ru-RU" sz="1700" dirty="0">
                <a:latin typeface="Arial" panose="020B0604020202020204" pitchFamily="34" charset="0"/>
                <a:cs typeface="Arial" panose="020B0604020202020204" pitchFamily="34" charset="0"/>
                <a:hlinkClick r:id="rId4"/>
              </a:rPr>
              <a:t>Полезные сервисы для абитуриентов</a:t>
            </a:r>
            <a:endParaRPr lang="ru-RU" sz="1700" dirty="0">
              <a:latin typeface="Arial" panose="020B0604020202020204" pitchFamily="34" charset="0"/>
              <a:cs typeface="Arial" panose="020B0604020202020204" pitchFamily="34" charset="0"/>
            </a:endParaRPr>
          </a:p>
          <a:p>
            <a:r>
              <a:rPr lang="ru-RU" sz="1700" dirty="0">
                <a:latin typeface="Arial" panose="020B0604020202020204" pitchFamily="34" charset="0"/>
                <a:cs typeface="Arial" panose="020B0604020202020204" pitchFamily="34" charset="0"/>
                <a:hlinkClick r:id="rId5"/>
              </a:rPr>
              <a:t>Задать вопрос бесплатно</a:t>
            </a:r>
            <a:endParaRPr lang="ru-RU" sz="1700" dirty="0">
              <a:latin typeface="Arial" panose="020B0604020202020204" pitchFamily="34" charset="0"/>
              <a:cs typeface="Arial" panose="020B0604020202020204" pitchFamily="34" charset="0"/>
            </a:endParaRPr>
          </a:p>
          <a:p>
            <a:pPr marL="0" indent="0">
              <a:buNone/>
            </a:pPr>
            <a:endParaRPr lang="ru-RU" sz="4900" dirty="0" smtClean="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1715858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a:t>
            </a:r>
            <a:r>
              <a:rPr lang="ru-RU" sz="3200" b="1" dirty="0" smtClean="0">
                <a:latin typeface="Arial" panose="020B0604020202020204" pitchFamily="34" charset="0"/>
                <a:cs typeface="Arial" panose="020B0604020202020204" pitchFamily="34" charset="0"/>
              </a:rPr>
              <a:t>: подготовка к поступлению</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5</a:t>
            </a:r>
            <a:r>
              <a:rPr lang="ru-RU" sz="1200" b="1" dirty="0">
                <a:latin typeface="Arial" panose="020B0604020202020204" pitchFamily="34" charset="0"/>
                <a:cs typeface="Arial" panose="020B0604020202020204" pitchFamily="34" charset="0"/>
              </a:rPr>
              <a:t>) Определяемся с предметами ЕГЭ и пишем заявление на участие в </a:t>
            </a:r>
            <a:r>
              <a:rPr lang="ru-RU" sz="1200" b="1" dirty="0" smtClean="0">
                <a:latin typeface="Arial" panose="020B0604020202020204" pitchFamily="34" charset="0"/>
                <a:cs typeface="Arial" panose="020B0604020202020204" pitchFamily="34" charset="0"/>
              </a:rPr>
              <a:t>ЕГЭ — </a:t>
            </a:r>
            <a:r>
              <a:rPr lang="ru-RU" sz="1200" b="1" dirty="0">
                <a:latin typeface="Arial" panose="020B0604020202020204" pitchFamily="34" charset="0"/>
                <a:cs typeface="Arial" panose="020B0604020202020204" pitchFamily="34" charset="0"/>
              </a:rPr>
              <a:t>1 сентября 2022 - 1 февраля 2023 </a:t>
            </a:r>
          </a:p>
          <a:p>
            <a:pPr marL="0" indent="0">
              <a:buNone/>
            </a:pPr>
            <a:r>
              <a:rPr lang="ru-RU" sz="1200" dirty="0">
                <a:latin typeface="Arial" panose="020B0604020202020204" pitchFamily="34" charset="0"/>
                <a:cs typeface="Arial" panose="020B0604020202020204" pitchFamily="34" charset="0"/>
              </a:rPr>
              <a:t>Выбор комбинации ЕГЭ — очень важный пункт. Заявление на ЕГЭ нужно подать до 1 февраля года, в котором вы сдаете ЕГЭ (могут продлить, но ориентируйтесь на 1 февраля). Исключение предоставляется для очень ограниченного круга лиц, которые не смогли подать вовремя по уважительной причине. </a:t>
            </a:r>
            <a:r>
              <a:rPr lang="ru-RU" sz="1200" dirty="0" smtClean="0">
                <a:latin typeface="Arial" panose="020B0604020202020204" pitchFamily="34" charset="0"/>
                <a:cs typeface="Arial" panose="020B0604020202020204" pitchFamily="34" charset="0"/>
              </a:rPr>
              <a:t>У </a:t>
            </a:r>
            <a:r>
              <a:rPr lang="ru-RU" sz="1200" dirty="0">
                <a:latin typeface="Arial" panose="020B0604020202020204" pitchFamily="34" charset="0"/>
                <a:cs typeface="Arial" panose="020B0604020202020204" pitchFamily="34" charset="0"/>
              </a:rPr>
              <a:t>нас на странице каждого вуза, программы, специальности, профессии есть список комбинаций ЕГЭ, которые нужно сдавать, чтобы поступить в вуз, на </a:t>
            </a:r>
            <a:r>
              <a:rPr lang="ru-RU" sz="1200" dirty="0" smtClean="0">
                <a:latin typeface="Arial" panose="020B0604020202020204" pitchFamily="34" charset="0"/>
                <a:cs typeface="Arial" panose="020B0604020202020204" pitchFamily="34" charset="0"/>
              </a:rPr>
              <a:t>специальность/программу/профессию</a:t>
            </a:r>
            <a:r>
              <a:rPr lang="ru-RU" sz="1200" dirty="0">
                <a:latin typeface="Arial" panose="020B0604020202020204" pitchFamily="34" charset="0"/>
                <a:cs typeface="Arial" panose="020B0604020202020204" pitchFamily="34" charset="0"/>
              </a:rPr>
              <a:t>. Исследуйте каталоги, выбирайте</a:t>
            </a:r>
            <a:r>
              <a:rPr lang="ru-RU" sz="1200" dirty="0" smtClean="0">
                <a:latin typeface="Arial" panose="020B0604020202020204" pitchFamily="34" charset="0"/>
                <a:cs typeface="Arial" panose="020B0604020202020204" pitchFamily="34" charset="0"/>
              </a:rPr>
              <a:t>. </a:t>
            </a:r>
          </a:p>
          <a:p>
            <a:pPr marL="0" indent="0">
              <a:buNone/>
            </a:pPr>
            <a:r>
              <a:rPr lang="ru-RU" sz="1200" b="1" dirty="0" smtClean="0">
                <a:latin typeface="Arial" panose="020B0604020202020204" pitchFamily="34" charset="0"/>
                <a:cs typeface="Arial" panose="020B0604020202020204" pitchFamily="34" charset="0"/>
              </a:rPr>
              <a:t>Ссылки</a:t>
            </a:r>
            <a:r>
              <a:rPr lang="ru-RU" sz="1200" b="1" dirty="0">
                <a:latin typeface="Arial" panose="020B0604020202020204" pitchFamily="34" charset="0"/>
                <a:cs typeface="Arial" panose="020B0604020202020204" pitchFamily="34" charset="0"/>
              </a:rPr>
              <a:t>, которые помогут вам преодолеть этот шаг:</a:t>
            </a:r>
            <a:endParaRPr lang="ru-RU" sz="1200" dirty="0">
              <a:latin typeface="Arial" panose="020B0604020202020204" pitchFamily="34" charset="0"/>
              <a:cs typeface="Arial" panose="020B0604020202020204" pitchFamily="34" charset="0"/>
            </a:endParaRPr>
          </a:p>
          <a:p>
            <a:r>
              <a:rPr lang="ru-RU" sz="1200" dirty="0">
                <a:latin typeface="Arial" panose="020B0604020202020204" pitchFamily="34" charset="0"/>
                <a:cs typeface="Arial" panose="020B0604020202020204" pitchFamily="34" charset="0"/>
                <a:hlinkClick r:id="rId2"/>
              </a:rPr>
              <a:t>Список комбинаций ЕГЭ в вузах России</a:t>
            </a:r>
            <a:endParaRPr lang="ru-RU" sz="1200" dirty="0">
              <a:latin typeface="Arial" panose="020B0604020202020204" pitchFamily="34" charset="0"/>
              <a:cs typeface="Arial" panose="020B0604020202020204" pitchFamily="34" charset="0"/>
            </a:endParaRPr>
          </a:p>
          <a:p>
            <a:r>
              <a:rPr lang="ru-RU" sz="1200" dirty="0">
                <a:latin typeface="Arial" panose="020B0604020202020204" pitchFamily="34" charset="0"/>
                <a:cs typeface="Arial" panose="020B0604020202020204" pitchFamily="34" charset="0"/>
                <a:hlinkClick r:id="rId3"/>
              </a:rPr>
              <a:t>Подбор вуза по ЕГЭ</a:t>
            </a:r>
            <a:endParaRPr lang="ru-RU" sz="1200" dirty="0">
              <a:latin typeface="Arial" panose="020B0604020202020204" pitchFamily="34" charset="0"/>
              <a:cs typeface="Arial" panose="020B0604020202020204" pitchFamily="34" charset="0"/>
            </a:endParaRPr>
          </a:p>
          <a:p>
            <a:r>
              <a:rPr lang="ru-RU" sz="1200" dirty="0">
                <a:latin typeface="Arial" panose="020B0604020202020204" pitchFamily="34" charset="0"/>
                <a:cs typeface="Arial" panose="020B0604020202020204" pitchFamily="34" charset="0"/>
                <a:hlinkClick r:id="rId4"/>
              </a:rPr>
              <a:t>По каждой специальности есть предметы ЕГЭ, которые нужно сдавать</a:t>
            </a:r>
            <a:endParaRPr lang="ru-RU" sz="1200" dirty="0">
              <a:latin typeface="Arial" panose="020B0604020202020204" pitchFamily="34" charset="0"/>
              <a:cs typeface="Arial" panose="020B0604020202020204" pitchFamily="34" charset="0"/>
            </a:endParaRPr>
          </a:p>
          <a:p>
            <a:r>
              <a:rPr lang="ru-RU" sz="1200" dirty="0">
                <a:latin typeface="Arial" panose="020B0604020202020204" pitchFamily="34" charset="0"/>
                <a:cs typeface="Arial" panose="020B0604020202020204" pitchFamily="34" charset="0"/>
                <a:hlinkClick r:id="rId5"/>
              </a:rPr>
              <a:t>По каждой программе есть предметы ЕГЭ, которые нужно сдавать</a:t>
            </a:r>
            <a:endParaRPr lang="ru-RU" sz="1200" dirty="0">
              <a:latin typeface="Arial" panose="020B0604020202020204" pitchFamily="34" charset="0"/>
              <a:cs typeface="Arial" panose="020B0604020202020204" pitchFamily="34" charset="0"/>
            </a:endParaRPr>
          </a:p>
          <a:p>
            <a:r>
              <a:rPr lang="ru-RU" sz="1200" dirty="0">
                <a:latin typeface="Arial" panose="020B0604020202020204" pitchFamily="34" charset="0"/>
                <a:cs typeface="Arial" panose="020B0604020202020204" pitchFamily="34" charset="0"/>
                <a:hlinkClick r:id="rId6"/>
              </a:rPr>
              <a:t>По каждой профессии есть предметы ЕГЭ, которые нужно сдавать</a:t>
            </a:r>
            <a:endParaRPr lang="ru-RU" sz="1200" dirty="0">
              <a:latin typeface="Arial" panose="020B0604020202020204" pitchFamily="34" charset="0"/>
              <a:cs typeface="Arial" panose="020B0604020202020204" pitchFamily="34" charset="0"/>
            </a:endParaRPr>
          </a:p>
          <a:p>
            <a:r>
              <a:rPr lang="ru-RU" sz="1200" dirty="0">
                <a:latin typeface="Arial" panose="020B0604020202020204" pitchFamily="34" charset="0"/>
                <a:cs typeface="Arial" panose="020B0604020202020204" pitchFamily="34" charset="0"/>
                <a:hlinkClick r:id="rId7"/>
              </a:rPr>
              <a:t>По каждому вузу есть предметы ЕГЭ, которые нужно сдавать</a:t>
            </a:r>
            <a:endParaRPr lang="ru-RU" sz="1200" dirty="0">
              <a:latin typeface="Arial" panose="020B0604020202020204" pitchFamily="34" charset="0"/>
              <a:cs typeface="Arial" panose="020B0604020202020204" pitchFamily="34" charset="0"/>
            </a:endParaRPr>
          </a:p>
          <a:p>
            <a:r>
              <a:rPr lang="ru-RU" sz="1200" dirty="0">
                <a:latin typeface="Arial" panose="020B0604020202020204" pitchFamily="34" charset="0"/>
                <a:cs typeface="Arial" panose="020B0604020202020204" pitchFamily="34" charset="0"/>
                <a:hlinkClick r:id="rId8"/>
              </a:rPr>
              <a:t>Полезные сервисы для абитуриентов</a:t>
            </a:r>
            <a:endParaRPr lang="ru-RU" sz="1200" dirty="0">
              <a:latin typeface="Arial" panose="020B0604020202020204" pitchFamily="34" charset="0"/>
              <a:cs typeface="Arial" panose="020B0604020202020204" pitchFamily="34" charset="0"/>
            </a:endParaRPr>
          </a:p>
          <a:p>
            <a:r>
              <a:rPr lang="ru-RU" sz="1200" dirty="0">
                <a:latin typeface="Arial" panose="020B0604020202020204" pitchFamily="34" charset="0"/>
                <a:cs typeface="Arial" panose="020B0604020202020204" pitchFamily="34" charset="0"/>
                <a:hlinkClick r:id="rId9"/>
              </a:rPr>
              <a:t>Задать вопрос </a:t>
            </a:r>
            <a:r>
              <a:rPr lang="ru-RU" sz="1200" dirty="0" smtClean="0">
                <a:latin typeface="Arial" panose="020B0604020202020204" pitchFamily="34" charset="0"/>
                <a:cs typeface="Arial" panose="020B0604020202020204" pitchFamily="34" charset="0"/>
                <a:hlinkClick r:id="rId9"/>
              </a:rPr>
              <a:t>бесплатно</a:t>
            </a:r>
            <a:endParaRPr lang="ru-RU" sz="12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2515966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a:t>
            </a:r>
            <a:r>
              <a:rPr lang="ru-RU" sz="3200" b="1" dirty="0" smtClean="0">
                <a:latin typeface="Arial" panose="020B0604020202020204" pitchFamily="34" charset="0"/>
                <a:cs typeface="Arial" panose="020B0604020202020204" pitchFamily="34" charset="0"/>
              </a:rPr>
              <a:t>: подготовка к поступлению</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6) </a:t>
            </a:r>
            <a:r>
              <a:rPr lang="ru-RU" sz="1400" b="1" dirty="0">
                <a:latin typeface="Arial" panose="020B0604020202020204" pitchFamily="34" charset="0"/>
                <a:cs typeface="Arial" panose="020B0604020202020204" pitchFamily="34" charset="0"/>
              </a:rPr>
              <a:t>Получаем дополнительные баллы к ЕГЭ для получения преимущества при </a:t>
            </a:r>
            <a:r>
              <a:rPr lang="ru-RU" sz="1400" b="1" dirty="0" smtClean="0">
                <a:latin typeface="Arial" panose="020B0604020202020204" pitchFamily="34" charset="0"/>
                <a:cs typeface="Arial" panose="020B0604020202020204" pitchFamily="34" charset="0"/>
              </a:rPr>
              <a:t>поступлении — </a:t>
            </a:r>
            <a:r>
              <a:rPr lang="ru-RU" sz="1400" b="1" dirty="0">
                <a:latin typeface="Arial" panose="020B0604020202020204" pitchFamily="34" charset="0"/>
                <a:cs typeface="Arial" panose="020B0604020202020204" pitchFamily="34" charset="0"/>
              </a:rPr>
              <a:t>1 сентября 2022 - 1 февраля 2023 </a:t>
            </a:r>
          </a:p>
          <a:p>
            <a:pPr marL="0" indent="0">
              <a:buNone/>
            </a:pPr>
            <a:r>
              <a:rPr lang="ru-RU" sz="1400" dirty="0">
                <a:latin typeface="Arial" panose="020B0604020202020204" pitchFamily="34" charset="0"/>
                <a:cs typeface="Arial" panose="020B0604020202020204" pitchFamily="34" charset="0"/>
              </a:rPr>
              <a:t>При поступлении вы можете получить дополнительные баллы к ЕГЭ. Есть несколько способов получения баллов: баллы за индивидуальные достижения (суммарно до 10 баллов), участие в олимпиадах, за которые в некоторых случаях вам смогут засчитать до 100 баллов по профильному предмету или зачислить без вступительных испытаний.</a:t>
            </a:r>
          </a:p>
          <a:p>
            <a:pPr marL="0" indent="0">
              <a:buNone/>
            </a:pPr>
            <a:r>
              <a:rPr lang="ru-RU" sz="1400" b="1" dirty="0">
                <a:latin typeface="Arial" panose="020B0604020202020204" pitchFamily="34" charset="0"/>
                <a:cs typeface="Arial" panose="020B0604020202020204" pitchFamily="34" charset="0"/>
              </a:rPr>
              <a:t>Ссылки, которые помогут вам преодолеть этот шаг:</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Подробно об индивидуальных достижениях, за которые добавляют баллы</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Золотая медаль в 2023: условия получения, привилегии</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Сколько добавляют вузы за индивидуальные достижения</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5"/>
              </a:rPr>
              <a:t>Больше информации по олимпиадам</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6"/>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7"/>
              </a:rPr>
              <a:t>Задать вопрос бесплатно</a:t>
            </a:r>
            <a:endParaRPr lang="ru-RU" sz="1400" dirty="0">
              <a:latin typeface="Arial" panose="020B0604020202020204" pitchFamily="34" charset="0"/>
              <a:cs typeface="Arial" panose="020B0604020202020204" pitchFamily="34" charset="0"/>
            </a:endParaRPr>
          </a:p>
          <a:p>
            <a:pPr marL="0" indent="0">
              <a:buNone/>
            </a:pPr>
            <a:endParaRPr lang="ru-RU" sz="12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3584932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II</a:t>
            </a:r>
            <a:r>
              <a:rPr lang="ru-RU" sz="3200" b="1" dirty="0" smtClean="0">
                <a:latin typeface="Arial" panose="020B0604020202020204" pitchFamily="34" charset="0"/>
                <a:cs typeface="Arial" panose="020B0604020202020204" pitchFamily="34" charset="0"/>
              </a:rPr>
              <a:t>: выбор пути поступления</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1</a:t>
            </a:r>
            <a:r>
              <a:rPr lang="ru-RU" sz="1400" b="1" dirty="0">
                <a:latin typeface="Arial" panose="020B0604020202020204" pitchFamily="34" charset="0"/>
                <a:cs typeface="Arial" panose="020B0604020202020204" pitchFamily="34" charset="0"/>
              </a:rPr>
              <a:t>) Целевое обучение: выбираем вуз и </a:t>
            </a:r>
            <a:r>
              <a:rPr lang="ru-RU" sz="1400" b="1" dirty="0" smtClean="0">
                <a:latin typeface="Arial" panose="020B0604020202020204" pitchFamily="34" charset="0"/>
                <a:cs typeface="Arial" panose="020B0604020202020204" pitchFamily="34" charset="0"/>
              </a:rPr>
              <a:t>работодателя — </a:t>
            </a:r>
            <a:r>
              <a:rPr lang="ru-RU" sz="1400" b="1" dirty="0">
                <a:latin typeface="Arial" panose="020B0604020202020204" pitchFamily="34" charset="0"/>
                <a:cs typeface="Arial" panose="020B0604020202020204" pitchFamily="34" charset="0"/>
              </a:rPr>
              <a:t>1 сентября 2022 - 1 апреля 2023</a:t>
            </a:r>
          </a:p>
          <a:p>
            <a:pPr marL="0" indent="0">
              <a:buNone/>
            </a:pPr>
            <a:r>
              <a:rPr lang="ru-RU" sz="1400" dirty="0">
                <a:latin typeface="Arial" panose="020B0604020202020204" pitchFamily="34" charset="0"/>
                <a:cs typeface="Arial" panose="020B0604020202020204" pitchFamily="34" charset="0"/>
              </a:rPr>
              <a:t>Тем, кто хочет учиться по целевому направлению от предприятия, необходимо найти предприятие, подписать договор. Подробнее о пункте по ссылке ниже:</a:t>
            </a:r>
          </a:p>
          <a:p>
            <a:pPr marL="0" indent="0">
              <a:buNone/>
            </a:pPr>
            <a:r>
              <a:rPr lang="ru-RU" sz="1400" b="1" dirty="0">
                <a:latin typeface="Arial" panose="020B0604020202020204" pitchFamily="34" charset="0"/>
                <a:cs typeface="Arial" panose="020B0604020202020204" pitchFamily="34" charset="0"/>
              </a:rPr>
              <a:t>Ссылки, которые помогут вам преодолеть этот шаг:</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О целевом подробнее</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Сжато о целевом</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5"/>
              </a:rPr>
              <a:t>Задать вопрос </a:t>
            </a:r>
            <a:r>
              <a:rPr lang="ru-RU" sz="1400" dirty="0" smtClean="0">
                <a:latin typeface="Arial" panose="020B0604020202020204" pitchFamily="34" charset="0"/>
                <a:cs typeface="Arial" panose="020B0604020202020204" pitchFamily="34" charset="0"/>
                <a:hlinkClick r:id="rId5"/>
              </a:rPr>
              <a:t>бесплатно</a:t>
            </a:r>
            <a:r>
              <a:rPr lang="ru-RU" dirty="0"/>
              <a:t/>
            </a:r>
            <a:br>
              <a:rPr lang="ru-RU" dirty="0"/>
            </a:br>
            <a:endParaRPr lang="ru-RU" sz="12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1565330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II</a:t>
            </a:r>
            <a:r>
              <a:rPr lang="ru-RU" sz="3200" b="1" dirty="0" smtClean="0">
                <a:latin typeface="Arial" panose="020B0604020202020204" pitchFamily="34" charset="0"/>
                <a:cs typeface="Arial" panose="020B0604020202020204" pitchFamily="34" charset="0"/>
              </a:rPr>
              <a:t>: выбор пути поступления</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2) </a:t>
            </a:r>
            <a:r>
              <a:rPr lang="ru-RU" sz="1400" b="1" dirty="0">
                <a:latin typeface="Arial" panose="020B0604020202020204" pitchFamily="34" charset="0"/>
                <a:cs typeface="Arial" panose="020B0604020202020204" pitchFamily="34" charset="0"/>
              </a:rPr>
              <a:t>Поступление по льготам: проверяем наличие льгот </a:t>
            </a:r>
            <a:r>
              <a:rPr lang="ru-RU" sz="1400" b="1" dirty="0" smtClean="0">
                <a:latin typeface="Arial" panose="020B0604020202020204" pitchFamily="34" charset="0"/>
                <a:cs typeface="Arial" panose="020B0604020202020204" pitchFamily="34" charset="0"/>
              </a:rPr>
              <a:t>— 1 </a:t>
            </a:r>
            <a:r>
              <a:rPr lang="ru-RU" sz="1400" b="1" dirty="0">
                <a:latin typeface="Arial" panose="020B0604020202020204" pitchFamily="34" charset="0"/>
                <a:cs typeface="Arial" panose="020B0604020202020204" pitchFamily="34" charset="0"/>
              </a:rPr>
              <a:t>апреля 2023 - 31 мая 2023</a:t>
            </a:r>
          </a:p>
          <a:p>
            <a:pPr marL="0" indent="0">
              <a:buNone/>
            </a:pPr>
            <a:r>
              <a:rPr lang="ru-RU" sz="1400" dirty="0">
                <a:latin typeface="Arial" panose="020B0604020202020204" pitchFamily="34" charset="0"/>
                <a:cs typeface="Arial" panose="020B0604020202020204" pitchFamily="34" charset="0"/>
              </a:rPr>
              <a:t>Часть абитуриентов могут поступить на особых правах. Это касается инвалидов, детей-сирот, ветеранов боевых действий и </a:t>
            </a:r>
            <a:r>
              <a:rPr lang="ru-RU" sz="1400" dirty="0">
                <a:latin typeface="Arial" panose="020B0604020202020204" pitchFamily="34" charset="0"/>
                <a:cs typeface="Arial" panose="020B0604020202020204" pitchFamily="34" charset="0"/>
                <a:hlinkClick r:id="rId2"/>
              </a:rPr>
              <a:t>иных категорий поступающих</a:t>
            </a:r>
            <a:r>
              <a:rPr lang="ru-RU" sz="1400" dirty="0">
                <a:latin typeface="Arial" panose="020B0604020202020204" pitchFamily="34" charset="0"/>
                <a:cs typeface="Arial" panose="020B0604020202020204" pitchFamily="34" charset="0"/>
              </a:rPr>
              <a:t>. Для поступления по льготам вы должны приложить документы, подтверждающие ваше право на льготу. Но сдать ЕГЭ и набрать минимальные баллы по ЕГЭ вы все равно должны.</a:t>
            </a:r>
          </a:p>
          <a:p>
            <a:pPr marL="0" indent="0">
              <a:buNone/>
            </a:pPr>
            <a:r>
              <a:rPr lang="ru-RU" sz="1400" b="1" dirty="0">
                <a:latin typeface="Arial" panose="020B0604020202020204" pitchFamily="34" charset="0"/>
                <a:cs typeface="Arial" panose="020B0604020202020204" pitchFamily="34" charset="0"/>
              </a:rPr>
              <a:t>Ссылки, которые помогут вам преодолеть этот шаг:</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Кто может поступить по льготам?</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5"/>
              </a:rPr>
              <a:t>Задать вопрос бесплатно</a:t>
            </a:r>
            <a:endParaRPr lang="ru-RU" sz="14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3814145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II</a:t>
            </a:r>
            <a:r>
              <a:rPr lang="ru-RU" sz="3200" b="1" dirty="0" smtClean="0">
                <a:latin typeface="Arial" panose="020B0604020202020204" pitchFamily="34" charset="0"/>
                <a:cs typeface="Arial" panose="020B0604020202020204" pitchFamily="34" charset="0"/>
              </a:rPr>
              <a:t>: выбор пути поступления</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3</a:t>
            </a:r>
            <a:r>
              <a:rPr lang="ru-RU" sz="1400" b="1" dirty="0">
                <a:latin typeface="Arial" panose="020B0604020202020204" pitchFamily="34" charset="0"/>
                <a:cs typeface="Arial" panose="020B0604020202020204" pitchFamily="34" charset="0"/>
              </a:rPr>
              <a:t>) Поступление по олимпиадам: </a:t>
            </a:r>
            <a:r>
              <a:rPr lang="ru-RU" sz="1400" b="1" dirty="0" smtClean="0">
                <a:latin typeface="Arial" panose="020B0604020202020204" pitchFamily="34" charset="0"/>
                <a:cs typeface="Arial" panose="020B0604020202020204" pitchFamily="34" charset="0"/>
              </a:rPr>
              <a:t>участвуем — </a:t>
            </a:r>
            <a:r>
              <a:rPr lang="ru-RU" sz="1400" b="1" dirty="0">
                <a:latin typeface="Arial" panose="020B0604020202020204" pitchFamily="34" charset="0"/>
                <a:cs typeface="Arial" panose="020B0604020202020204" pitchFamily="34" charset="0"/>
              </a:rPr>
              <a:t>1 октября 2022 - 30 апреля 2023</a:t>
            </a:r>
          </a:p>
          <a:p>
            <a:pPr marL="0" indent="0">
              <a:buNone/>
            </a:pPr>
            <a:r>
              <a:rPr lang="ru-RU" sz="1400" dirty="0">
                <a:latin typeface="Arial" panose="020B0604020202020204" pitchFamily="34" charset="0"/>
                <a:cs typeface="Arial" panose="020B0604020202020204" pitchFamily="34" charset="0"/>
              </a:rPr>
              <a:t>Можете попробовать попытать удачу и поучаствовать в школьных и Всероссийской олимпиаде. Победа во второй даст вам возможность поступить в вуз без вступительных испытаний и принесет деньги (в Москве за первое место 500 тысяч рублей). Некоторые олимпиады могут дать 100 баллов к профильному предмету, а какие-то до 10 баллов индивидуальными </a:t>
            </a:r>
            <a:r>
              <a:rPr lang="ru-RU" sz="1400" dirty="0" smtClean="0">
                <a:latin typeface="Arial" panose="020B0604020202020204" pitchFamily="34" charset="0"/>
                <a:cs typeface="Arial" panose="020B0604020202020204" pitchFamily="34" charset="0"/>
              </a:rPr>
              <a:t>достижениями.</a:t>
            </a:r>
          </a:p>
          <a:p>
            <a:pPr marL="0" indent="0">
              <a:buNone/>
            </a:pPr>
            <a:r>
              <a:rPr lang="ru-RU" sz="1400" b="1" dirty="0" smtClean="0">
                <a:latin typeface="Arial" panose="020B0604020202020204" pitchFamily="34" charset="0"/>
                <a:cs typeface="Arial" panose="020B0604020202020204" pitchFamily="34" charset="0"/>
              </a:rPr>
              <a:t>Ссылки, которые помогут вам преодолеть этот шаг:</a:t>
            </a:r>
            <a:endParaRPr lang="ru-RU" sz="1400" dirty="0" smtClean="0">
              <a:latin typeface="Arial" panose="020B0604020202020204" pitchFamily="34" charset="0"/>
              <a:cs typeface="Arial" panose="020B0604020202020204" pitchFamily="34" charset="0"/>
            </a:endParaRPr>
          </a:p>
          <a:p>
            <a:r>
              <a:rPr lang="ru-RU" sz="1400" dirty="0" smtClean="0">
                <a:latin typeface="Arial" panose="020B0604020202020204" pitchFamily="34" charset="0"/>
                <a:cs typeface="Arial" panose="020B0604020202020204" pitchFamily="34" charset="0"/>
                <a:hlinkClick r:id="rId2"/>
              </a:rPr>
              <a:t>О </a:t>
            </a:r>
            <a:r>
              <a:rPr lang="ru-RU" sz="1400" dirty="0">
                <a:latin typeface="Arial" panose="020B0604020202020204" pitchFamily="34" charset="0"/>
                <a:cs typeface="Arial" panose="020B0604020202020204" pitchFamily="34" charset="0"/>
                <a:hlinkClick r:id="rId2"/>
              </a:rPr>
              <a:t>поступлении по олимпиадах подробнее</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Задать вопрос </a:t>
            </a:r>
            <a:r>
              <a:rPr lang="ru-RU" sz="1400" dirty="0" smtClean="0">
                <a:latin typeface="Arial" panose="020B0604020202020204" pitchFamily="34" charset="0"/>
                <a:cs typeface="Arial" panose="020B0604020202020204" pitchFamily="34" charset="0"/>
                <a:hlinkClick r:id="rId4"/>
              </a:rPr>
              <a:t>бесплатно</a:t>
            </a:r>
            <a:r>
              <a:rPr lang="ru-RU" dirty="0"/>
              <a:t/>
            </a:r>
            <a:br>
              <a:rPr lang="ru-RU" dirty="0"/>
            </a:br>
            <a:endParaRPr lang="ru-RU" sz="14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2518376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207008"/>
            <a:ext cx="10515600" cy="811467"/>
          </a:xfrm>
        </p:spPr>
        <p:txBody>
          <a:bodyPr>
            <a:normAutofit/>
          </a:bodyPr>
          <a:lstStyle/>
          <a:p>
            <a:r>
              <a:rPr lang="ru-RU" sz="3200" b="1" dirty="0" smtClean="0">
                <a:latin typeface="Arial" panose="020B0604020202020204" pitchFamily="34" charset="0"/>
                <a:cs typeface="Arial" panose="020B0604020202020204" pitchFamily="34" charset="0"/>
              </a:rPr>
              <a:t>Ключевые особенности поступления в 2023</a:t>
            </a:r>
            <a:endParaRPr lang="ru-RU" sz="32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38200" y="2018475"/>
            <a:ext cx="10515600" cy="4158488"/>
          </a:xfrm>
        </p:spPr>
        <p:txBody>
          <a:bodyPr>
            <a:normAutofit fontScale="85000" lnSpcReduction="10000"/>
          </a:bodyPr>
          <a:lstStyle/>
          <a:p>
            <a:r>
              <a:rPr lang="ru-RU" sz="1800" dirty="0" smtClean="0">
                <a:latin typeface="Arial" panose="020B0604020202020204" pitchFamily="34" charset="0"/>
                <a:cs typeface="Arial" panose="020B0604020202020204" pitchFamily="34" charset="0"/>
              </a:rPr>
              <a:t>Поступление проходит в 1 волну, но вузы имеют право объявить дополнительный прием на незанятые бюджетные места. Это значит, что у тех, кто не поступил/не успел подать оригиналы, будет еще один шанс. Списки вузов, объявивших дополнительный прием, мы опубликуем на сайте </a:t>
            </a:r>
            <a:r>
              <a:rPr lang="en-US" sz="1800" dirty="0" smtClean="0">
                <a:latin typeface="Arial" panose="020B0604020202020204" pitchFamily="34" charset="0"/>
                <a:cs typeface="Arial" panose="020B0604020202020204" pitchFamily="34" charset="0"/>
              </a:rPr>
              <a:t>Vuzopedia.ru.</a:t>
            </a:r>
            <a:r>
              <a:rPr lang="ru-RU" sz="1800" dirty="0" smtClean="0">
                <a:latin typeface="Arial" panose="020B0604020202020204" pitchFamily="34" charset="0"/>
                <a:cs typeface="Arial" panose="020B0604020202020204" pitchFamily="34" charset="0"/>
              </a:rPr>
              <a:t> Пользуйтесь.</a:t>
            </a:r>
          </a:p>
          <a:p>
            <a:r>
              <a:rPr lang="ru-RU" sz="1800" dirty="0" smtClean="0">
                <a:latin typeface="Arial" panose="020B0604020202020204" pitchFamily="34" charset="0"/>
                <a:cs typeface="Arial" panose="020B0604020202020204" pitchFamily="34" charset="0"/>
              </a:rPr>
              <a:t>Сокращено максимальное специальностей для подачи документов в рамках одного вуза. В прошлом году можно было подавать документы в 5 вузов на максимум 10 специальностей в каждом. В этом году максимальное количество специальностей (конкурсов) снижено до 5. Итого — максимум 5 вузов по 5 специальностей в каждом (может быть меньше, но не больше, устанавливает сам вуз).</a:t>
            </a:r>
          </a:p>
          <a:p>
            <a:r>
              <a:rPr lang="ru-RU" sz="1800" dirty="0">
                <a:latin typeface="Arial" panose="020B0604020202020204" pitchFamily="34" charset="0"/>
                <a:cs typeface="Arial" panose="020B0604020202020204" pitchFamily="34" charset="0"/>
              </a:rPr>
              <a:t>При подаче заявления </a:t>
            </a:r>
            <a:r>
              <a:rPr lang="ru-RU" sz="1800" dirty="0" smtClean="0">
                <a:latin typeface="Arial" panose="020B0604020202020204" pitchFamily="34" charset="0"/>
                <a:cs typeface="Arial" panose="020B0604020202020204" pitchFamily="34" charset="0"/>
              </a:rPr>
              <a:t>вам будет нужно </a:t>
            </a:r>
            <a:r>
              <a:rPr lang="ru-RU" sz="1800" dirty="0">
                <a:latin typeface="Arial" panose="020B0604020202020204" pitchFamily="34" charset="0"/>
                <a:cs typeface="Arial" panose="020B0604020202020204" pitchFamily="34" charset="0"/>
              </a:rPr>
              <a:t>указать приоритеты зачисления по различным условиям, если </a:t>
            </a:r>
            <a:r>
              <a:rPr lang="ru-RU" sz="1800" dirty="0" smtClean="0">
                <a:latin typeface="Arial" panose="020B0604020202020204" pitchFamily="34" charset="0"/>
                <a:cs typeface="Arial" panose="020B0604020202020204" pitchFamily="34" charset="0"/>
              </a:rPr>
              <a:t>вы будете участвовать в нескольких конкурсах в рамках вуза (например, поступая на несколько специальностей, форм обучения). При </a:t>
            </a:r>
            <a:r>
              <a:rPr lang="ru-RU" sz="1800" dirty="0">
                <a:latin typeface="Arial" panose="020B0604020202020204" pitchFamily="34" charset="0"/>
                <a:cs typeface="Arial" panose="020B0604020202020204" pitchFamily="34" charset="0"/>
              </a:rPr>
              <a:t>зачислении будут учитывать обозначенные приоритеты. В первую очередь на бюджетные места по определенному конкурсу пройдут ребята, имеющие самый высокий приоритет по этому конкурсу. </a:t>
            </a:r>
            <a:r>
              <a:rPr lang="ru-RU" sz="1800" dirty="0" smtClean="0">
                <a:latin typeface="Arial" panose="020B0604020202020204" pitchFamily="34" charset="0"/>
                <a:cs typeface="Arial" panose="020B0604020202020204" pitchFamily="34" charset="0"/>
              </a:rPr>
              <a:t>Например, есть </a:t>
            </a:r>
            <a:r>
              <a:rPr lang="ru-RU" sz="1800" dirty="0">
                <a:latin typeface="Arial" panose="020B0604020202020204" pitchFamily="34" charset="0"/>
                <a:cs typeface="Arial" panose="020B0604020202020204" pitchFamily="34" charset="0"/>
              </a:rPr>
              <a:t>2 абитуриента (Дима и Валера) и </a:t>
            </a:r>
            <a:r>
              <a:rPr lang="ru-RU" sz="1800" dirty="0" smtClean="0">
                <a:latin typeface="Arial" panose="020B0604020202020204" pitchFamily="34" charset="0"/>
                <a:cs typeface="Arial" panose="020B0604020202020204" pitchFamily="34" charset="0"/>
              </a:rPr>
              <a:t>последнее </a:t>
            </a:r>
            <a:r>
              <a:rPr lang="ru-RU" sz="1800" dirty="0">
                <a:latin typeface="Arial" panose="020B0604020202020204" pitchFamily="34" charset="0"/>
                <a:cs typeface="Arial" panose="020B0604020202020204" pitchFamily="34" charset="0"/>
              </a:rPr>
              <a:t>бюджетное место по специальности </a:t>
            </a:r>
            <a:r>
              <a:rPr lang="ru-RU" sz="1800" dirty="0" smtClean="0">
                <a:latin typeface="Arial" panose="020B0604020202020204" pitchFamily="34" charset="0"/>
                <a:cs typeface="Arial" panose="020B0604020202020204" pitchFamily="34" charset="0"/>
              </a:rPr>
              <a:t>Менеджмент. </a:t>
            </a:r>
            <a:r>
              <a:rPr lang="ru-RU" sz="1800" dirty="0">
                <a:latin typeface="Arial" panose="020B0604020202020204" pitchFamily="34" charset="0"/>
                <a:cs typeface="Arial" panose="020B0604020202020204" pitchFamily="34" charset="0"/>
              </a:rPr>
              <a:t>Дима </a:t>
            </a:r>
            <a:r>
              <a:rPr lang="ru-RU" sz="1800" dirty="0" smtClean="0">
                <a:latin typeface="Arial" panose="020B0604020202020204" pitchFamily="34" charset="0"/>
                <a:cs typeface="Arial" panose="020B0604020202020204" pitchFamily="34" charset="0"/>
              </a:rPr>
              <a:t>указал наивысший приоритет у конкурса на специальность Менеджмент, </a:t>
            </a:r>
            <a:r>
              <a:rPr lang="ru-RU" sz="1800" dirty="0">
                <a:latin typeface="Arial" panose="020B0604020202020204" pitchFamily="34" charset="0"/>
                <a:cs typeface="Arial" panose="020B0604020202020204" pitchFamily="34" charset="0"/>
              </a:rPr>
              <a:t>Валера </a:t>
            </a:r>
            <a:r>
              <a:rPr lang="ru-RU" sz="1800" dirty="0" smtClean="0">
                <a:latin typeface="Arial" panose="020B0604020202020204" pitchFamily="34" charset="0"/>
                <a:cs typeface="Arial" panose="020B0604020202020204" pitchFamily="34" charset="0"/>
              </a:rPr>
              <a:t>– вторым приоритетом </a:t>
            </a:r>
            <a:r>
              <a:rPr lang="ru-RU" sz="1800" dirty="0">
                <a:latin typeface="Arial" panose="020B0604020202020204" pitchFamily="34" charset="0"/>
                <a:cs typeface="Arial" panose="020B0604020202020204" pitchFamily="34" charset="0"/>
              </a:rPr>
              <a:t>по счету. При прочих </a:t>
            </a:r>
            <a:r>
              <a:rPr lang="ru-RU" sz="1800" dirty="0" smtClean="0">
                <a:latin typeface="Arial" panose="020B0604020202020204" pitchFamily="34" charset="0"/>
                <a:cs typeface="Arial" panose="020B0604020202020204" pitchFamily="34" charset="0"/>
              </a:rPr>
              <a:t>равных (позже раскроем эту тему, есть нюансы) </a:t>
            </a:r>
            <a:r>
              <a:rPr lang="ru-RU" sz="1800" dirty="0">
                <a:latin typeface="Arial" panose="020B0604020202020204" pitchFamily="34" charset="0"/>
                <a:cs typeface="Arial" panose="020B0604020202020204" pitchFamily="34" charset="0"/>
              </a:rPr>
              <a:t>это место достанется Диме, который указал </a:t>
            </a:r>
            <a:r>
              <a:rPr lang="ru-RU" sz="1800" dirty="0" smtClean="0">
                <a:latin typeface="Arial" panose="020B0604020202020204" pitchFamily="34" charset="0"/>
                <a:cs typeface="Arial" panose="020B0604020202020204" pitchFamily="34" charset="0"/>
              </a:rPr>
              <a:t>более высокий приоритет. Валера воспользуется таким преимуществом в аналогичной ситуации, если она возникнет на его приоритетном направлении. На </a:t>
            </a:r>
            <a:r>
              <a:rPr lang="ru-RU" sz="1800" dirty="0">
                <a:latin typeface="Arial" panose="020B0604020202020204" pitchFamily="34" charset="0"/>
                <a:cs typeface="Arial" panose="020B0604020202020204" pitchFamily="34" charset="0"/>
              </a:rPr>
              <a:t>каждом из этапов зачисления будут определять наиболее высокий приоритет, согласно которому абитуриент проходит по </a:t>
            </a:r>
            <a:r>
              <a:rPr lang="ru-RU" sz="1800" dirty="0" smtClean="0">
                <a:latin typeface="Arial" panose="020B0604020202020204" pitchFamily="34" charset="0"/>
                <a:cs typeface="Arial" panose="020B0604020202020204" pitchFamily="34" charset="0"/>
              </a:rPr>
              <a:t>конкурсу. Приоритеты указываются цифрами от 1 до 5.</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41944758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II</a:t>
            </a:r>
            <a:r>
              <a:rPr lang="ru-RU" sz="3200" b="1" dirty="0" smtClean="0">
                <a:latin typeface="Arial" panose="020B0604020202020204" pitchFamily="34" charset="0"/>
                <a:cs typeface="Arial" panose="020B0604020202020204" pitchFamily="34" charset="0"/>
              </a:rPr>
              <a:t>: выбор пути поступления</a:t>
            </a:r>
            <a:endParaRPr lang="ru-RU" sz="3200" b="1" dirty="0">
              <a:latin typeface="Arial" panose="020B0604020202020204" pitchFamily="34" charset="0"/>
              <a:cs typeface="Arial" panose="020B0604020202020204" pitchFamily="34" charset="0"/>
            </a:endParaRPr>
          </a:p>
        </p:txBody>
      </p:sp>
      <p:sp>
        <p:nvSpPr>
          <p:cNvPr id="8"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4</a:t>
            </a:r>
            <a:r>
              <a:rPr lang="ru-RU" sz="1400" b="1" dirty="0">
                <a:latin typeface="Arial" panose="020B0604020202020204" pitchFamily="34" charset="0"/>
                <a:cs typeface="Arial" panose="020B0604020202020204" pitchFamily="34" charset="0"/>
              </a:rPr>
              <a:t>) Поступление по общему </a:t>
            </a:r>
            <a:r>
              <a:rPr lang="ru-RU" sz="1400" b="1" dirty="0" smtClean="0">
                <a:latin typeface="Arial" panose="020B0604020202020204" pitchFamily="34" charset="0"/>
                <a:cs typeface="Arial" panose="020B0604020202020204" pitchFamily="34" charset="0"/>
              </a:rPr>
              <a:t>конкурсу — </a:t>
            </a:r>
            <a:r>
              <a:rPr lang="ru-RU" sz="1400" b="1" dirty="0">
                <a:latin typeface="Arial" panose="020B0604020202020204" pitchFamily="34" charset="0"/>
                <a:cs typeface="Arial" panose="020B0604020202020204" pitchFamily="34" charset="0"/>
              </a:rPr>
              <a:t>1 сентября 2022 - 31 мая </a:t>
            </a:r>
            <a:r>
              <a:rPr lang="ru-RU" sz="1400" b="1" dirty="0" smtClean="0">
                <a:latin typeface="Arial" panose="020B0604020202020204" pitchFamily="34" charset="0"/>
                <a:cs typeface="Arial" panose="020B0604020202020204" pitchFamily="34" charset="0"/>
              </a:rPr>
              <a:t>2023</a:t>
            </a:r>
          </a:p>
          <a:p>
            <a:pPr marL="0" indent="0">
              <a:buNone/>
            </a:pPr>
            <a:r>
              <a:rPr lang="ru-RU" sz="1400" dirty="0">
                <a:latin typeface="Arial" panose="020B0604020202020204" pitchFamily="34" charset="0"/>
                <a:cs typeface="Arial" panose="020B0604020202020204" pitchFamily="34" charset="0"/>
              </a:rPr>
              <a:t>По общему конкурсу поступает большая часть выпускников. Если вы решаете не участвовать в олимпиадах, то сосредоточьтесь на подготовке к ЕГЭ и подумайте о получении дополнительных баллов к ЕГЭ.</a:t>
            </a:r>
          </a:p>
          <a:p>
            <a:pPr marL="0" indent="0">
              <a:buNone/>
            </a:pPr>
            <a:r>
              <a:rPr lang="ru-RU" sz="1400" b="1" dirty="0">
                <a:latin typeface="Arial" panose="020B0604020202020204" pitchFamily="34" charset="0"/>
                <a:cs typeface="Arial" panose="020B0604020202020204" pitchFamily="34" charset="0"/>
              </a:rPr>
              <a:t>Ссылки, которые помогут вам преодолеть этот шаг:</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Тесты профориентации</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Каталог профессий</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Анализ шансов поступить онлайн</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5"/>
              </a:rPr>
              <a:t>Список комбинаций ЕГЭ в вузах России</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6"/>
              </a:rPr>
              <a:t>Подбор вуза по ЕГЭ</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7"/>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8"/>
              </a:rPr>
              <a:t>Задать вопрос бесплатно</a:t>
            </a:r>
            <a:endParaRPr lang="ru-RU" sz="1400" dirty="0">
              <a:latin typeface="Arial" panose="020B0604020202020204" pitchFamily="34" charset="0"/>
              <a:cs typeface="Arial" panose="020B0604020202020204" pitchFamily="34" charset="0"/>
            </a:endParaRPr>
          </a:p>
        </p:txBody>
      </p:sp>
      <p:pic>
        <p:nvPicPr>
          <p:cNvPr id="9" name="Рисунок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3300891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III</a:t>
            </a:r>
            <a:r>
              <a:rPr lang="ru-RU" sz="3200" b="1" dirty="0" smtClean="0">
                <a:latin typeface="Arial" panose="020B0604020202020204" pitchFamily="34" charset="0"/>
                <a:cs typeface="Arial" panose="020B0604020202020204" pitchFamily="34" charset="0"/>
              </a:rPr>
              <a:t>: подаем документы в вуз</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1) Начало </a:t>
            </a:r>
            <a:r>
              <a:rPr lang="ru-RU" sz="1400" b="1" dirty="0">
                <a:latin typeface="Arial" panose="020B0604020202020204" pitchFamily="34" charset="0"/>
                <a:cs typeface="Arial" panose="020B0604020202020204" pitchFamily="34" charset="0"/>
              </a:rPr>
              <a:t>приема документов в вуз. Как повысить шансы</a:t>
            </a:r>
            <a:r>
              <a:rPr lang="ru-RU" sz="1400" b="1" dirty="0" smtClean="0">
                <a:latin typeface="Arial" panose="020B0604020202020204" pitchFamily="34" charset="0"/>
                <a:cs typeface="Arial" panose="020B0604020202020204" pitchFamily="34" charset="0"/>
              </a:rPr>
              <a:t>? — </a:t>
            </a:r>
            <a:r>
              <a:rPr lang="ru-RU" sz="1400" b="1" dirty="0">
                <a:latin typeface="Arial" panose="020B0604020202020204" pitchFamily="34" charset="0"/>
                <a:cs typeface="Arial" panose="020B0604020202020204" pitchFamily="34" charset="0"/>
              </a:rPr>
              <a:t>не позднее 20 </a:t>
            </a:r>
            <a:r>
              <a:rPr lang="ru-RU" sz="1400" b="1" dirty="0" smtClean="0">
                <a:latin typeface="Arial" panose="020B0604020202020204" pitchFamily="34" charset="0"/>
                <a:cs typeface="Arial" panose="020B0604020202020204" pitchFamily="34" charset="0"/>
              </a:rPr>
              <a:t>июня</a:t>
            </a:r>
          </a:p>
          <a:p>
            <a:pPr marL="0" indent="0">
              <a:buNone/>
            </a:pPr>
            <a:r>
              <a:rPr lang="ru-RU" sz="1400" dirty="0">
                <a:latin typeface="Arial" panose="020B0604020202020204" pitchFamily="34" charset="0"/>
                <a:cs typeface="Arial" panose="020B0604020202020204" pitchFamily="34" charset="0"/>
              </a:rPr>
              <a:t>Вузы начинают принимать документы от абитуриентов. По-прежнему можно подавать в 5 вузов. В этом году каждый вуз самостоятельно может определять количество специальностей (от 1 до 5, то есть максимум 25 заявлений </a:t>
            </a:r>
            <a:r>
              <a:rPr lang="ru-RU" sz="1400" dirty="0" err="1">
                <a:latin typeface="Arial" panose="020B0604020202020204" pitchFamily="34" charset="0"/>
                <a:cs typeface="Arial" panose="020B0604020202020204" pitchFamily="34" charset="0"/>
              </a:rPr>
              <a:t>сумамарно</a:t>
            </a:r>
            <a:r>
              <a:rPr lang="ru-RU" sz="1400" dirty="0">
                <a:latin typeface="Arial" panose="020B0604020202020204" pitchFamily="34" charset="0"/>
                <a:cs typeface="Arial" panose="020B0604020202020204" pitchFamily="34" charset="0"/>
              </a:rPr>
              <a:t> во все вузы), на которые вы можете подавать документы. Мы приводим количество специальностей на странице вузов на сайте и сами вузы приводят эту цифру (обычно в правилах приема). Рекомендуем подавать документы онлайн через </a:t>
            </a:r>
            <a:r>
              <a:rPr lang="ru-RU" sz="1400" dirty="0" err="1">
                <a:latin typeface="Arial" panose="020B0604020202020204" pitchFamily="34" charset="0"/>
                <a:cs typeface="Arial" panose="020B0604020202020204" pitchFamily="34" charset="0"/>
              </a:rPr>
              <a:t>Госуслуги</a:t>
            </a:r>
            <a:r>
              <a:rPr lang="ru-RU" sz="1400" dirty="0">
                <a:latin typeface="Arial" panose="020B0604020202020204" pitchFamily="34" charset="0"/>
                <a:cs typeface="Arial" panose="020B0604020202020204" pitchFamily="34" charset="0"/>
              </a:rPr>
              <a:t>. Это проще, чем самостоятельная доставка оригиналов. На </a:t>
            </a:r>
            <a:r>
              <a:rPr lang="ru-RU" sz="1400" dirty="0" err="1">
                <a:latin typeface="Arial" panose="020B0604020202020204" pitchFamily="34" charset="0"/>
                <a:cs typeface="Arial" panose="020B0604020202020204" pitchFamily="34" charset="0"/>
              </a:rPr>
              <a:t>Госуслугах</a:t>
            </a:r>
            <a:r>
              <a:rPr lang="ru-RU" sz="1400" dirty="0">
                <a:latin typeface="Arial" panose="020B0604020202020204" pitchFamily="34" charset="0"/>
                <a:cs typeface="Arial" panose="020B0604020202020204" pitchFamily="34" charset="0"/>
              </a:rPr>
              <a:t> есть функция отметки об оригинале. Если интересующего вуза нет в </a:t>
            </a:r>
            <a:r>
              <a:rPr lang="ru-RU" sz="1400" dirty="0" err="1">
                <a:latin typeface="Arial" panose="020B0604020202020204" pitchFamily="34" charset="0"/>
                <a:cs typeface="Arial" panose="020B0604020202020204" pitchFamily="34" charset="0"/>
              </a:rPr>
              <a:t>Госуслугах</a:t>
            </a:r>
            <a:r>
              <a:rPr lang="ru-RU" sz="1400" dirty="0">
                <a:latin typeface="Arial" panose="020B0604020202020204" pitchFamily="34" charset="0"/>
                <a:cs typeface="Arial" panose="020B0604020202020204" pitchFamily="34" charset="0"/>
              </a:rPr>
              <a:t>, то подавайте через сайт вуза.. Инструкция по онлайн подаче есть на сайте каждого вуза</a:t>
            </a:r>
            <a:r>
              <a:rPr lang="ru-RU" sz="1400" dirty="0" smtClean="0">
                <a:latin typeface="Arial" panose="020B0604020202020204" pitchFamily="34" charset="0"/>
                <a:cs typeface="Arial" panose="020B0604020202020204" pitchFamily="34" charset="0"/>
              </a:rPr>
              <a:t>.</a:t>
            </a:r>
          </a:p>
          <a:p>
            <a:pPr marL="0" indent="0">
              <a:buNone/>
            </a:pPr>
            <a:r>
              <a:rPr lang="ru-RU" sz="1400" b="1" dirty="0">
                <a:latin typeface="Arial" panose="020B0604020202020204" pitchFamily="34" charset="0"/>
                <a:cs typeface="Arial" panose="020B0604020202020204" pitchFamily="34" charset="0"/>
              </a:rPr>
              <a:t>Ссылки, которые помогут вам преодолеть этот шаг:</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Какие документы нужно подавать в вуз?</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Если какие-то моменты непонятны, задайте вопрос в специальном разделе, мы ответим бесплатно.</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Калькулятор ЕГЭ.</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5"/>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6"/>
              </a:rPr>
              <a:t>Даты поступления в каждом вузе</a:t>
            </a:r>
            <a:endParaRPr lang="ru-RU" sz="1400" dirty="0">
              <a:latin typeface="Arial" panose="020B0604020202020204" pitchFamily="34" charset="0"/>
              <a:cs typeface="Arial" panose="020B0604020202020204" pitchFamily="34" charset="0"/>
            </a:endParaRPr>
          </a:p>
          <a:p>
            <a:pPr marL="0" indent="0">
              <a:buNone/>
            </a:pPr>
            <a:endParaRPr lang="ru-RU" sz="1400" dirty="0" smtClean="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2438291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III</a:t>
            </a:r>
            <a:r>
              <a:rPr lang="ru-RU" sz="3200" b="1" dirty="0" smtClean="0">
                <a:latin typeface="Arial" panose="020B0604020202020204" pitchFamily="34" charset="0"/>
                <a:cs typeface="Arial" panose="020B0604020202020204" pitchFamily="34" charset="0"/>
              </a:rPr>
              <a:t>: подаем документы в вуз</a:t>
            </a:r>
            <a:endParaRPr lang="ru-RU" sz="3200" b="1" dirty="0">
              <a:latin typeface="Arial" panose="020B0604020202020204" pitchFamily="34" charset="0"/>
              <a:cs typeface="Arial" panose="020B0604020202020204" pitchFamily="34" charset="0"/>
            </a:endParaRPr>
          </a:p>
        </p:txBody>
      </p:sp>
      <p:sp>
        <p:nvSpPr>
          <p:cNvPr id="8"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2) Окончание </a:t>
            </a:r>
            <a:r>
              <a:rPr lang="ru-RU" sz="1400" b="1" dirty="0">
                <a:latin typeface="Arial" panose="020B0604020202020204" pitchFamily="34" charset="0"/>
                <a:cs typeface="Arial" panose="020B0604020202020204" pitchFamily="34" charset="0"/>
              </a:rPr>
              <a:t>приема документов у абитуриентов, сдающих вступительные </a:t>
            </a:r>
            <a:r>
              <a:rPr lang="ru-RU" sz="1400" b="1" dirty="0" smtClean="0">
                <a:latin typeface="Arial" panose="020B0604020202020204" pitchFamily="34" charset="0"/>
                <a:cs typeface="Arial" panose="020B0604020202020204" pitchFamily="34" charset="0"/>
              </a:rPr>
              <a:t>экзамены — </a:t>
            </a:r>
            <a:r>
              <a:rPr lang="ru-RU" sz="1400" b="1" dirty="0">
                <a:latin typeface="Arial" panose="020B0604020202020204" pitchFamily="34" charset="0"/>
                <a:cs typeface="Arial" panose="020B0604020202020204" pitchFamily="34" charset="0"/>
              </a:rPr>
              <a:t>7 июля - 20 </a:t>
            </a:r>
            <a:r>
              <a:rPr lang="ru-RU" sz="1400" b="1" dirty="0" smtClean="0">
                <a:latin typeface="Arial" panose="020B0604020202020204" pitchFamily="34" charset="0"/>
                <a:cs typeface="Arial" panose="020B0604020202020204" pitchFamily="34" charset="0"/>
              </a:rPr>
              <a:t>июля</a:t>
            </a:r>
          </a:p>
          <a:p>
            <a:pPr marL="0" indent="0">
              <a:buNone/>
            </a:pPr>
            <a:r>
              <a:rPr lang="ru-RU" sz="1400" dirty="0">
                <a:latin typeface="Arial" panose="020B0604020202020204" pitchFamily="34" charset="0"/>
                <a:cs typeface="Arial" panose="020B0604020202020204" pitchFamily="34" charset="0"/>
              </a:rPr>
              <a:t>В 2023 году каждый вуз самостоятельно определяет сроки приема документов от поступающих на специальности, для поступления на которые требуются дополнительные вступительные испытания. Посмотрите </a:t>
            </a:r>
            <a:r>
              <a:rPr lang="ru-RU" sz="1400" dirty="0">
                <a:latin typeface="Arial" panose="020B0604020202020204" pitchFamily="34" charset="0"/>
                <a:cs typeface="Arial" panose="020B0604020202020204" pitchFamily="34" charset="0"/>
                <a:hlinkClick r:id="rId2"/>
              </a:rPr>
              <a:t>даты поступления в каждом вузе и составьте индивидуальный план поступления</a:t>
            </a:r>
            <a:r>
              <a:rPr lang="ru-RU" sz="1400" dirty="0">
                <a:latin typeface="Arial" panose="020B0604020202020204" pitchFamily="34" charset="0"/>
                <a:cs typeface="Arial" panose="020B0604020202020204" pitchFamily="34" charset="0"/>
              </a:rPr>
              <a:t>.</a:t>
            </a:r>
          </a:p>
          <a:p>
            <a:pPr marL="0" indent="0">
              <a:buNone/>
            </a:pPr>
            <a:r>
              <a:rPr lang="ru-RU" sz="1400" b="1" dirty="0">
                <a:latin typeface="Arial" panose="020B0604020202020204" pitchFamily="34" charset="0"/>
                <a:cs typeface="Arial" panose="020B0604020202020204" pitchFamily="34" charset="0"/>
              </a:rPr>
              <a:t>Полезные ссылки:</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Даты поступления в каждом вузе</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Задать вопрос </a:t>
            </a:r>
            <a:r>
              <a:rPr lang="ru-RU" sz="1400" dirty="0" smtClean="0">
                <a:latin typeface="Arial" panose="020B0604020202020204" pitchFamily="34" charset="0"/>
                <a:cs typeface="Arial" panose="020B0604020202020204" pitchFamily="34" charset="0"/>
                <a:hlinkClick r:id="rId4"/>
              </a:rPr>
              <a:t>бесплатно</a:t>
            </a:r>
            <a:endParaRPr lang="ru-RU" sz="1400" dirty="0">
              <a:latin typeface="Arial" panose="020B0604020202020204" pitchFamily="34" charset="0"/>
              <a:cs typeface="Arial" panose="020B0604020202020204" pitchFamily="34" charset="0"/>
            </a:endParaRPr>
          </a:p>
        </p:txBody>
      </p:sp>
      <p:pic>
        <p:nvPicPr>
          <p:cNvPr id="9" name="Рисунок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41360889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III</a:t>
            </a:r>
            <a:r>
              <a:rPr lang="ru-RU" sz="3200" b="1" dirty="0" smtClean="0">
                <a:latin typeface="Arial" panose="020B0604020202020204" pitchFamily="34" charset="0"/>
                <a:cs typeface="Arial" panose="020B0604020202020204" pitchFamily="34" charset="0"/>
              </a:rPr>
              <a:t>: подаем документы в вуз</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3</a:t>
            </a:r>
            <a:r>
              <a:rPr lang="ru-RU" sz="1400" b="1" dirty="0">
                <a:latin typeface="Arial" panose="020B0604020202020204" pitchFamily="34" charset="0"/>
                <a:cs typeface="Arial" panose="020B0604020202020204" pitchFamily="34" charset="0"/>
              </a:rPr>
              <a:t>) Окончание вступительных испытаний в </a:t>
            </a:r>
            <a:r>
              <a:rPr lang="ru-RU" sz="1400" b="1" dirty="0" smtClean="0">
                <a:latin typeface="Arial" panose="020B0604020202020204" pitchFamily="34" charset="0"/>
                <a:cs typeface="Arial" panose="020B0604020202020204" pitchFamily="34" charset="0"/>
              </a:rPr>
              <a:t>вузах — </a:t>
            </a:r>
            <a:r>
              <a:rPr lang="ru-RU" sz="1400" b="1" dirty="0">
                <a:latin typeface="Arial" panose="020B0604020202020204" pitchFamily="34" charset="0"/>
                <a:cs typeface="Arial" panose="020B0604020202020204" pitchFamily="34" charset="0"/>
              </a:rPr>
              <a:t>до 25 </a:t>
            </a:r>
            <a:r>
              <a:rPr lang="ru-RU" sz="1400" b="1" dirty="0" smtClean="0">
                <a:latin typeface="Arial" panose="020B0604020202020204" pitchFamily="34" charset="0"/>
                <a:cs typeface="Arial" panose="020B0604020202020204" pitchFamily="34" charset="0"/>
              </a:rPr>
              <a:t>июля</a:t>
            </a:r>
          </a:p>
          <a:p>
            <a:pPr marL="0" indent="0">
              <a:buNone/>
            </a:pPr>
            <a:r>
              <a:rPr lang="ru-RU" sz="1400" dirty="0">
                <a:latin typeface="Arial" panose="020B0604020202020204" pitchFamily="34" charset="0"/>
                <a:cs typeface="Arial" panose="020B0604020202020204" pitchFamily="34" charset="0"/>
              </a:rPr>
              <a:t>Каждый вуз самостоятельно устанавливает расписание вступительных испытаний, поэтому необходимо </a:t>
            </a:r>
            <a:r>
              <a:rPr lang="ru-RU" sz="1400" dirty="0" err="1">
                <a:latin typeface="Arial" panose="020B0604020202020204" pitchFamily="34" charset="0"/>
                <a:cs typeface="Arial" panose="020B0604020202020204" pitchFamily="34" charset="0"/>
              </a:rPr>
              <a:t>мониторить</a:t>
            </a:r>
            <a:r>
              <a:rPr lang="ru-RU" sz="1400" dirty="0">
                <a:latin typeface="Arial" panose="020B0604020202020204" pitchFamily="34" charset="0"/>
                <a:cs typeface="Arial" panose="020B0604020202020204" pitchFamily="34" charset="0"/>
              </a:rPr>
              <a:t> эту информацию на сайтах вуза для эффективного планирования поступления.</a:t>
            </a:r>
          </a:p>
          <a:p>
            <a:pPr marL="0" indent="0">
              <a:buNone/>
            </a:pPr>
            <a:r>
              <a:rPr lang="ru-RU" sz="1400" b="1" dirty="0">
                <a:latin typeface="Arial" panose="020B0604020202020204" pitchFamily="34" charset="0"/>
                <a:cs typeface="Arial" panose="020B0604020202020204" pitchFamily="34" charset="0"/>
              </a:rPr>
              <a:t>Ссылки, которые помогут вам преодолеть этот шаг:</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Даты поступления в каждом вузе</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О вступительных в вузах</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Даты поступления в каждом вузе</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5"/>
              </a:rPr>
              <a:t>Задать вопрос </a:t>
            </a:r>
            <a:r>
              <a:rPr lang="ru-RU" sz="1400" dirty="0" smtClean="0">
                <a:latin typeface="Arial" panose="020B0604020202020204" pitchFamily="34" charset="0"/>
                <a:cs typeface="Arial" panose="020B0604020202020204" pitchFamily="34" charset="0"/>
                <a:hlinkClick r:id="rId5"/>
              </a:rPr>
              <a:t>бесплатно</a:t>
            </a:r>
            <a:endParaRPr lang="ru-RU" sz="14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3713841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III</a:t>
            </a:r>
            <a:r>
              <a:rPr lang="ru-RU" sz="3200" b="1" dirty="0" smtClean="0">
                <a:latin typeface="Arial" panose="020B0604020202020204" pitchFamily="34" charset="0"/>
                <a:cs typeface="Arial" panose="020B0604020202020204" pitchFamily="34" charset="0"/>
              </a:rPr>
              <a:t>: подаем документы в вуз</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4</a:t>
            </a:r>
            <a:r>
              <a:rPr lang="ru-RU" sz="1400" b="1" dirty="0">
                <a:latin typeface="Arial" panose="020B0604020202020204" pitchFamily="34" charset="0"/>
                <a:cs typeface="Arial" panose="020B0604020202020204" pitchFamily="34" charset="0"/>
              </a:rPr>
              <a:t>) Окончание приема документов для поступающих на бюджет по результатам </a:t>
            </a:r>
            <a:r>
              <a:rPr lang="ru-RU" sz="1400" b="1" dirty="0" smtClean="0">
                <a:latin typeface="Arial" panose="020B0604020202020204" pitchFamily="34" charset="0"/>
                <a:cs typeface="Arial" panose="020B0604020202020204" pitchFamily="34" charset="0"/>
              </a:rPr>
              <a:t>ЕГЭ — </a:t>
            </a:r>
            <a:r>
              <a:rPr lang="ru-RU" sz="1400" b="1" dirty="0">
                <a:latin typeface="Arial" panose="020B0604020202020204" pitchFamily="34" charset="0"/>
                <a:cs typeface="Arial" panose="020B0604020202020204" pitchFamily="34" charset="0"/>
              </a:rPr>
              <a:t>20-25 </a:t>
            </a:r>
            <a:r>
              <a:rPr lang="ru-RU" sz="1400" b="1" dirty="0" smtClean="0">
                <a:latin typeface="Arial" panose="020B0604020202020204" pitchFamily="34" charset="0"/>
                <a:cs typeface="Arial" panose="020B0604020202020204" pitchFamily="34" charset="0"/>
              </a:rPr>
              <a:t>июля</a:t>
            </a:r>
          </a:p>
          <a:p>
            <a:pPr marL="0" indent="0">
              <a:buNone/>
            </a:pPr>
            <a:r>
              <a:rPr lang="ru-RU" sz="1400" dirty="0">
                <a:latin typeface="Arial" panose="020B0604020202020204" pitchFamily="34" charset="0"/>
                <a:cs typeface="Arial" panose="020B0604020202020204" pitchFamily="34" charset="0"/>
              </a:rPr>
              <a:t>Как и было сказано выше, данный срок является окончанием приема документов только для тех абитуриентов, которые поступают на очную форму обучения на бюджет. Для заочного срок, как правило, сроки продлеваются до декабря. На </a:t>
            </a:r>
            <a:r>
              <a:rPr lang="ru-RU" sz="1400" dirty="0" err="1">
                <a:latin typeface="Arial" panose="020B0604020202020204" pitchFamily="34" charset="0"/>
                <a:cs typeface="Arial" panose="020B0604020202020204" pitchFamily="34" charset="0"/>
              </a:rPr>
              <a:t>дистанионку</a:t>
            </a:r>
            <a:r>
              <a:rPr lang="ru-RU" sz="1400" dirty="0">
                <a:latin typeface="Arial" panose="020B0604020202020204" pitchFamily="34" charset="0"/>
                <a:cs typeface="Arial" panose="020B0604020202020204" pitchFamily="34" charset="0"/>
              </a:rPr>
              <a:t> можно подавать документы круглый год.</a:t>
            </a:r>
          </a:p>
          <a:p>
            <a:pPr marL="0" indent="0">
              <a:buNone/>
            </a:pPr>
            <a:r>
              <a:rPr lang="ru-RU" sz="1400" b="1" dirty="0">
                <a:latin typeface="Arial" panose="020B0604020202020204" pitchFamily="34" charset="0"/>
                <a:cs typeface="Arial" panose="020B0604020202020204" pitchFamily="34" charset="0"/>
              </a:rPr>
              <a:t>Полезные ссылки:</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Даты поступления в каждом вузе</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Задать вопрос </a:t>
            </a:r>
            <a:r>
              <a:rPr lang="ru-RU" sz="1400" dirty="0" smtClean="0">
                <a:latin typeface="Arial" panose="020B0604020202020204" pitchFamily="34" charset="0"/>
                <a:cs typeface="Arial" panose="020B0604020202020204" pitchFamily="34" charset="0"/>
                <a:hlinkClick r:id="rId4"/>
              </a:rPr>
              <a:t>бесплатно</a:t>
            </a:r>
            <a:endParaRPr lang="ru-RU" sz="14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75433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fontScale="90000"/>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III</a:t>
            </a:r>
            <a:r>
              <a:rPr lang="ru-RU" sz="3200" b="1" dirty="0" smtClean="0">
                <a:latin typeface="Arial" panose="020B0604020202020204" pitchFamily="34" charset="0"/>
                <a:cs typeface="Arial" panose="020B0604020202020204" pitchFamily="34" charset="0"/>
              </a:rPr>
              <a:t>: подаем документы в вуз</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5</a:t>
            </a:r>
            <a:r>
              <a:rPr lang="ru-RU" sz="1400" b="1" dirty="0">
                <a:latin typeface="Arial" panose="020B0604020202020204" pitchFamily="34" charset="0"/>
                <a:cs typeface="Arial" panose="020B0604020202020204" pitchFamily="34" charset="0"/>
              </a:rPr>
              <a:t>) Размещение списков поступающих на сайтах </a:t>
            </a:r>
            <a:r>
              <a:rPr lang="ru-RU" sz="1400" b="1" dirty="0" smtClean="0">
                <a:latin typeface="Arial" panose="020B0604020202020204" pitchFamily="34" charset="0"/>
                <a:cs typeface="Arial" panose="020B0604020202020204" pitchFamily="34" charset="0"/>
              </a:rPr>
              <a:t>вузов — </a:t>
            </a:r>
            <a:r>
              <a:rPr lang="ru-RU" sz="1400" b="1" dirty="0">
                <a:latin typeface="Arial" panose="020B0604020202020204" pitchFamily="34" charset="0"/>
                <a:cs typeface="Arial" panose="020B0604020202020204" pitchFamily="34" charset="0"/>
              </a:rPr>
              <a:t>27 </a:t>
            </a:r>
            <a:r>
              <a:rPr lang="ru-RU" sz="1400" b="1" dirty="0" smtClean="0">
                <a:latin typeface="Arial" panose="020B0604020202020204" pitchFamily="34" charset="0"/>
                <a:cs typeface="Arial" panose="020B0604020202020204" pitchFamily="34" charset="0"/>
              </a:rPr>
              <a:t>июля</a:t>
            </a:r>
          </a:p>
          <a:p>
            <a:pPr marL="0" indent="0">
              <a:buNone/>
            </a:pPr>
            <a:r>
              <a:rPr lang="ru-RU" sz="1400" dirty="0">
                <a:latin typeface="Arial" panose="020B0604020202020204" pitchFamily="34" charset="0"/>
                <a:cs typeface="Arial" panose="020B0604020202020204" pitchFamily="34" charset="0"/>
              </a:rPr>
              <a:t>По закону все вузы 27 июля обязаны опубликовать конкурсные списки поступающих (на очную форму бюджет) для того, чтобы поступающие оценили свои шансы пройти в тот или иной вуз. В это время нужно активно </a:t>
            </a:r>
            <a:r>
              <a:rPr lang="ru-RU" sz="1400" dirty="0" err="1">
                <a:latin typeface="Arial" panose="020B0604020202020204" pitchFamily="34" charset="0"/>
                <a:cs typeface="Arial" panose="020B0604020202020204" pitchFamily="34" charset="0"/>
              </a:rPr>
              <a:t>мониторить</a:t>
            </a:r>
            <a:r>
              <a:rPr lang="ru-RU" sz="1400" dirty="0">
                <a:latin typeface="Arial" panose="020B0604020202020204" pitchFamily="34" charset="0"/>
                <a:cs typeface="Arial" panose="020B0604020202020204" pitchFamily="34" charset="0"/>
              </a:rPr>
              <a:t> списки и оценить свои шансы поступить на бюджет в нужный вуз. Выше советовали подавать документы во все 5 из 5 возможных вузов для перестраховки. Именно сейчас эта перестраховка может сработать. Как правило, большая часть вузов размещает списки сразу же после начала приема документов.</a:t>
            </a:r>
          </a:p>
          <a:p>
            <a:pPr marL="0" indent="0">
              <a:buNone/>
            </a:pPr>
            <a:r>
              <a:rPr lang="ru-RU" sz="1400" b="1" dirty="0">
                <a:latin typeface="Arial" panose="020B0604020202020204" pitchFamily="34" charset="0"/>
                <a:cs typeface="Arial" panose="020B0604020202020204" pitchFamily="34" charset="0"/>
              </a:rPr>
              <a:t>Полезные ссылки:</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Даты поступления в каждом вузе</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Задать вопрос </a:t>
            </a:r>
            <a:r>
              <a:rPr lang="ru-RU" sz="1400" dirty="0" smtClean="0">
                <a:latin typeface="Arial" panose="020B0604020202020204" pitchFamily="34" charset="0"/>
                <a:cs typeface="Arial" panose="020B0604020202020204" pitchFamily="34" charset="0"/>
                <a:hlinkClick r:id="rId4"/>
              </a:rPr>
              <a:t>бесплатно</a:t>
            </a:r>
            <a:r>
              <a:rPr lang="ru-RU" dirty="0"/>
              <a:t/>
            </a:r>
            <a:br>
              <a:rPr lang="ru-RU" dirty="0"/>
            </a:br>
            <a:endParaRPr lang="ru-RU" sz="14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2946166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IV</a:t>
            </a:r>
            <a:r>
              <a:rPr lang="ru-RU" sz="3200" b="1" dirty="0" smtClean="0">
                <a:latin typeface="Arial" panose="020B0604020202020204" pitchFamily="34" charset="0"/>
                <a:cs typeface="Arial" panose="020B0604020202020204" pitchFamily="34" charset="0"/>
              </a:rPr>
              <a:t>: зачисление</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1) Приоритетное зачисление — </a:t>
            </a:r>
            <a:r>
              <a:rPr lang="ru-RU" sz="1400" b="1" dirty="0">
                <a:latin typeface="Arial" panose="020B0604020202020204" pitchFamily="34" charset="0"/>
                <a:cs typeface="Arial" panose="020B0604020202020204" pitchFamily="34" charset="0"/>
              </a:rPr>
              <a:t>28 июля - 30 </a:t>
            </a:r>
            <a:r>
              <a:rPr lang="ru-RU" sz="1400" b="1" dirty="0" smtClean="0">
                <a:latin typeface="Arial" panose="020B0604020202020204" pitchFamily="34" charset="0"/>
                <a:cs typeface="Arial" panose="020B0604020202020204" pitchFamily="34" charset="0"/>
              </a:rPr>
              <a:t>июля</a:t>
            </a:r>
          </a:p>
          <a:p>
            <a:pPr marL="0" indent="0">
              <a:buNone/>
            </a:pPr>
            <a:r>
              <a:rPr lang="ru-RU" sz="1400" dirty="0">
                <a:latin typeface="Arial" panose="020B0604020202020204" pitchFamily="34" charset="0"/>
                <a:cs typeface="Arial" panose="020B0604020202020204" pitchFamily="34" charset="0"/>
              </a:rPr>
              <a:t>В рамках приоритетного этапа зачисляются категории абитуриентов, которые имеют право поступления без вступительных испытаний. Также зачисляются льготники, </a:t>
            </a:r>
            <a:r>
              <a:rPr lang="ru-RU" sz="1400" dirty="0" err="1">
                <a:latin typeface="Arial" panose="020B0604020202020204" pitchFamily="34" charset="0"/>
                <a:cs typeface="Arial" panose="020B0604020202020204" pitchFamily="34" charset="0"/>
              </a:rPr>
              <a:t>целевики</a:t>
            </a:r>
            <a:r>
              <a:rPr lang="ru-RU" sz="1400" dirty="0">
                <a:latin typeface="Arial" panose="020B0604020202020204" pitchFamily="34" charset="0"/>
                <a:cs typeface="Arial" panose="020B0604020202020204" pitchFamily="34" charset="0"/>
              </a:rPr>
              <a:t>, поступающие в пределах особой квоты, победители и призеры олимпиад.</a:t>
            </a:r>
          </a:p>
          <a:p>
            <a:pPr marL="0" indent="0">
              <a:buNone/>
            </a:pPr>
            <a:r>
              <a:rPr lang="ru-RU" sz="1400" b="1" dirty="0">
                <a:latin typeface="Arial" panose="020B0604020202020204" pitchFamily="34" charset="0"/>
                <a:cs typeface="Arial" panose="020B0604020202020204" pitchFamily="34" charset="0"/>
              </a:rPr>
              <a:t>28 июля</a:t>
            </a:r>
            <a:r>
              <a:rPr lang="ru-RU" sz="1400" dirty="0">
                <a:latin typeface="Arial" panose="020B0604020202020204" pitchFamily="34" charset="0"/>
                <a:cs typeface="Arial" panose="020B0604020202020204" pitchFamily="34" charset="0"/>
              </a:rPr>
              <a:t> завершается прием оригиналов документов (выставления отметок о предоставлении оригинала на ЕГПУ как альтернатива). Поэтому через </a:t>
            </a:r>
            <a:r>
              <a:rPr lang="ru-RU" sz="1400" dirty="0" err="1">
                <a:latin typeface="Arial" panose="020B0604020202020204" pitchFamily="34" charset="0"/>
                <a:cs typeface="Arial" panose="020B0604020202020204" pitchFamily="34" charset="0"/>
              </a:rPr>
              <a:t>Госуслуги</a:t>
            </a:r>
            <a:r>
              <a:rPr lang="ru-RU" sz="1400" dirty="0">
                <a:latin typeface="Arial" panose="020B0604020202020204" pitchFamily="34" charset="0"/>
                <a:cs typeface="Arial" panose="020B0604020202020204" pitchFamily="34" charset="0"/>
              </a:rPr>
              <a:t> удобнее.</a:t>
            </a:r>
          </a:p>
          <a:p>
            <a:pPr marL="0" indent="0">
              <a:buNone/>
            </a:pPr>
            <a:r>
              <a:rPr lang="ru-RU" sz="1400" b="1" dirty="0">
                <a:latin typeface="Arial" panose="020B0604020202020204" pitchFamily="34" charset="0"/>
                <a:cs typeface="Arial" panose="020B0604020202020204" pitchFamily="34" charset="0"/>
              </a:rPr>
              <a:t>29-30 июля</a:t>
            </a:r>
            <a:r>
              <a:rPr lang="ru-RU" sz="1400" dirty="0">
                <a:latin typeface="Arial" panose="020B0604020202020204" pitchFamily="34" charset="0"/>
                <a:cs typeface="Arial" panose="020B0604020202020204" pitchFamily="34" charset="0"/>
              </a:rPr>
              <a:t> издаются приказы о зачислении.</a:t>
            </a:r>
          </a:p>
          <a:p>
            <a:pPr marL="0" indent="0">
              <a:buNone/>
            </a:pPr>
            <a:r>
              <a:rPr lang="ru-RU" sz="1400" b="1" dirty="0">
                <a:latin typeface="Arial" panose="020B0604020202020204" pitchFamily="34" charset="0"/>
                <a:cs typeface="Arial" panose="020B0604020202020204" pitchFamily="34" charset="0"/>
              </a:rPr>
              <a:t>Информация:</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Все о льготах для поступающих</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Задать вопрос </a:t>
            </a:r>
            <a:r>
              <a:rPr lang="ru-RU" sz="1400" dirty="0" smtClean="0">
                <a:latin typeface="Arial" panose="020B0604020202020204" pitchFamily="34" charset="0"/>
                <a:cs typeface="Arial" panose="020B0604020202020204" pitchFamily="34" charset="0"/>
                <a:hlinkClick r:id="rId4"/>
              </a:rPr>
              <a:t>бесплатно</a:t>
            </a:r>
            <a:r>
              <a:rPr lang="ru-RU" dirty="0"/>
              <a:t/>
            </a:r>
            <a:br>
              <a:rPr lang="ru-RU" dirty="0"/>
            </a:br>
            <a:endParaRPr lang="ru-RU" sz="14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1086460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43000"/>
            <a:ext cx="10515600" cy="1005840"/>
          </a:xfrm>
        </p:spPr>
        <p:txBody>
          <a:bodyPr>
            <a:normAutofit/>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IV</a:t>
            </a:r>
            <a:r>
              <a:rPr lang="ru-RU" sz="3200" b="1" dirty="0" smtClean="0">
                <a:latin typeface="Arial" panose="020B0604020202020204" pitchFamily="34" charset="0"/>
                <a:cs typeface="Arial" panose="020B0604020202020204" pitchFamily="34" charset="0"/>
              </a:rPr>
              <a:t>: зачисление</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2</a:t>
            </a:r>
            <a:r>
              <a:rPr lang="ru-RU" sz="1400" b="1" dirty="0">
                <a:latin typeface="Arial" panose="020B0604020202020204" pitchFamily="34" charset="0"/>
                <a:cs typeface="Arial" panose="020B0604020202020204" pitchFamily="34" charset="0"/>
              </a:rPr>
              <a:t>) Основной этап зачисления на </a:t>
            </a:r>
            <a:r>
              <a:rPr lang="ru-RU" sz="1400" b="1" dirty="0" smtClean="0">
                <a:latin typeface="Arial" panose="020B0604020202020204" pitchFamily="34" charset="0"/>
                <a:cs typeface="Arial" panose="020B0604020202020204" pitchFamily="34" charset="0"/>
              </a:rPr>
              <a:t>бюджет — </a:t>
            </a:r>
            <a:r>
              <a:rPr lang="ru-RU" sz="1400" b="1" dirty="0">
                <a:latin typeface="Arial" panose="020B0604020202020204" pitchFamily="34" charset="0"/>
                <a:cs typeface="Arial" panose="020B0604020202020204" pitchFamily="34" charset="0"/>
              </a:rPr>
              <a:t>3 августа - 9 августа</a:t>
            </a:r>
            <a:endParaRPr lang="ru-RU" sz="1400" b="1" dirty="0" smtClean="0">
              <a:latin typeface="Arial" panose="020B0604020202020204" pitchFamily="34" charset="0"/>
              <a:cs typeface="Arial" panose="020B0604020202020204" pitchFamily="34" charset="0"/>
            </a:endParaRPr>
          </a:p>
          <a:p>
            <a:pPr marL="0" indent="0">
              <a:buNone/>
            </a:pPr>
            <a:r>
              <a:rPr lang="ru-RU" sz="1400" dirty="0">
                <a:latin typeface="Arial" panose="020B0604020202020204" pitchFamily="34" charset="0"/>
                <a:cs typeface="Arial" panose="020B0604020202020204" pitchFamily="34" charset="0"/>
              </a:rPr>
              <a:t>В прошлых годах было 2 волны зачисления. В этом году ввели общий период поступления, все будут поступать в одну волну. Однако часть вузов при недоборе могут установить дополнительный прием.</a:t>
            </a:r>
          </a:p>
          <a:p>
            <a:pPr marL="0" indent="0">
              <a:buNone/>
            </a:pPr>
            <a:r>
              <a:rPr lang="ru-RU" sz="1400" b="1" dirty="0">
                <a:latin typeface="Arial" panose="020B0604020202020204" pitchFamily="34" charset="0"/>
                <a:cs typeface="Arial" panose="020B0604020202020204" pitchFamily="34" charset="0"/>
              </a:rPr>
              <a:t>3 августа</a:t>
            </a:r>
            <a:r>
              <a:rPr lang="ru-RU" sz="1400" dirty="0">
                <a:latin typeface="Arial" panose="020B0604020202020204" pitchFamily="34" charset="0"/>
                <a:cs typeface="Arial" panose="020B0604020202020204" pitchFamily="34" charset="0"/>
              </a:rPr>
              <a:t> завершается прием оригиналов документов (выставления отметок о предоставлении оригинала на ЕГПУ как альтернатива). Поэтому через </a:t>
            </a:r>
            <a:r>
              <a:rPr lang="ru-RU" sz="1400" dirty="0" err="1">
                <a:latin typeface="Arial" panose="020B0604020202020204" pitchFamily="34" charset="0"/>
                <a:cs typeface="Arial" panose="020B0604020202020204" pitchFamily="34" charset="0"/>
              </a:rPr>
              <a:t>Госуслуги</a:t>
            </a:r>
            <a:r>
              <a:rPr lang="ru-RU" sz="1400" dirty="0">
                <a:latin typeface="Arial" panose="020B0604020202020204" pitchFamily="34" charset="0"/>
                <a:cs typeface="Arial" panose="020B0604020202020204" pitchFamily="34" charset="0"/>
              </a:rPr>
              <a:t> удобнее.</a:t>
            </a:r>
          </a:p>
          <a:p>
            <a:pPr marL="0" indent="0">
              <a:buNone/>
            </a:pPr>
            <a:r>
              <a:rPr lang="ru-RU" sz="1400" b="1" dirty="0">
                <a:latin typeface="Arial" panose="020B0604020202020204" pitchFamily="34" charset="0"/>
                <a:cs typeface="Arial" panose="020B0604020202020204" pitchFamily="34" charset="0"/>
              </a:rPr>
              <a:t>4-9 августа</a:t>
            </a:r>
            <a:r>
              <a:rPr lang="ru-RU" sz="1400" dirty="0">
                <a:latin typeface="Arial" panose="020B0604020202020204" pitchFamily="34" charset="0"/>
                <a:cs typeface="Arial" panose="020B0604020202020204" pitchFamily="34" charset="0"/>
              </a:rPr>
              <a:t> издаются приказы о зачислении.</a:t>
            </a:r>
          </a:p>
          <a:p>
            <a:pPr marL="0" indent="0">
              <a:buNone/>
            </a:pPr>
            <a:r>
              <a:rPr lang="ru-RU" sz="1400" b="1" dirty="0" smtClean="0">
                <a:latin typeface="Arial" panose="020B0604020202020204" pitchFamily="34" charset="0"/>
                <a:cs typeface="Arial" panose="020B0604020202020204" pitchFamily="34" charset="0"/>
              </a:rPr>
              <a:t>3</a:t>
            </a:r>
            <a:r>
              <a:rPr lang="ru-RU" sz="1400" b="1" dirty="0">
                <a:latin typeface="Arial" panose="020B0604020202020204" pitchFamily="34" charset="0"/>
                <a:cs typeface="Arial" panose="020B0604020202020204" pitchFamily="34" charset="0"/>
              </a:rPr>
              <a:t>) Дополнительный набор на бюджет 10 августа - 29 августа</a:t>
            </a:r>
            <a:endParaRPr lang="ru-RU" sz="1400" b="1" dirty="0" smtClean="0">
              <a:latin typeface="Arial" panose="020B0604020202020204" pitchFamily="34" charset="0"/>
              <a:cs typeface="Arial" panose="020B0604020202020204" pitchFamily="34" charset="0"/>
            </a:endParaRPr>
          </a:p>
          <a:p>
            <a:pPr marL="0" indent="0">
              <a:buNone/>
            </a:pPr>
            <a:r>
              <a:rPr lang="ru-RU" sz="1400" dirty="0" smtClean="0">
                <a:latin typeface="Arial" panose="020B0604020202020204" pitchFamily="34" charset="0"/>
                <a:cs typeface="Arial" panose="020B0604020202020204" pitchFamily="34" charset="0"/>
              </a:rPr>
              <a:t>Если </a:t>
            </a:r>
            <a:r>
              <a:rPr lang="ru-RU" sz="1400" dirty="0">
                <a:latin typeface="Arial" panose="020B0604020202020204" pitchFamily="34" charset="0"/>
                <a:cs typeface="Arial" panose="020B0604020202020204" pitchFamily="34" charset="0"/>
              </a:rPr>
              <a:t>после основной волны останутся незанятые бюджетные места, вуз объявит о дополнительном наборе. Дополнительный набор проводится в срок с 10 до 29 августа. Конкретный даты вуз устанавливает самостоятельно. Мы приводим эти даты в </a:t>
            </a:r>
            <a:r>
              <a:rPr lang="ru-RU" sz="1400" dirty="0">
                <a:latin typeface="Arial" panose="020B0604020202020204" pitchFamily="34" charset="0"/>
                <a:cs typeface="Arial" panose="020B0604020202020204" pitchFamily="34" charset="0"/>
                <a:hlinkClick r:id="rId2"/>
              </a:rPr>
              <a:t>датах поступления в конкретные вузы</a:t>
            </a:r>
            <a:r>
              <a:rPr lang="ru-RU" sz="1400" dirty="0">
                <a:latin typeface="Arial" panose="020B0604020202020204" pitchFamily="34" charset="0"/>
                <a:cs typeface="Arial" panose="020B0604020202020204" pitchFamily="34" charset="0"/>
              </a:rPr>
              <a:t>.</a:t>
            </a:r>
          </a:p>
          <a:p>
            <a:r>
              <a:rPr lang="ru-RU" sz="1400" b="1" dirty="0">
                <a:latin typeface="Arial" panose="020B0604020202020204" pitchFamily="34" charset="0"/>
                <a:cs typeface="Arial" panose="020B0604020202020204" pitchFamily="34" charset="0"/>
              </a:rPr>
              <a:t>Информация:</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Даты поступления</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Задать вопрос бесплатно</a:t>
            </a:r>
            <a:endParaRPr lang="ru-RU" sz="1400" dirty="0">
              <a:latin typeface="Arial" panose="020B0604020202020204" pitchFamily="34" charset="0"/>
              <a:cs typeface="Arial" panose="020B0604020202020204" pitchFamily="34" charset="0"/>
            </a:endParaRPr>
          </a:p>
          <a:p>
            <a:pPr marL="0" indent="0">
              <a:buNone/>
            </a:pPr>
            <a:endParaRPr lang="ru-RU" sz="14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327919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title"/>
          </p:nvPr>
        </p:nvSpPr>
        <p:spPr>
          <a:xfrm>
            <a:off x="838200" y="1143000"/>
            <a:ext cx="10515600" cy="1005840"/>
          </a:xfrm>
        </p:spPr>
        <p:txBody>
          <a:bodyPr>
            <a:normAutofit/>
          </a:bodyPr>
          <a:lstStyle/>
          <a:p>
            <a:r>
              <a:rPr lang="ru-RU" sz="3200" b="1" dirty="0" smtClean="0">
                <a:latin typeface="Arial" panose="020B0604020202020204" pitchFamily="34" charset="0"/>
                <a:cs typeface="Arial" panose="020B0604020202020204" pitchFamily="34" charset="0"/>
              </a:rPr>
              <a:t>Траектория поступления 2023. Этап </a:t>
            </a:r>
            <a:r>
              <a:rPr lang="en-US" sz="3200" b="1" dirty="0" smtClean="0">
                <a:latin typeface="Arial" panose="020B0604020202020204" pitchFamily="34" charset="0"/>
                <a:cs typeface="Arial" panose="020B0604020202020204" pitchFamily="34" charset="0"/>
              </a:rPr>
              <a:t>IV</a:t>
            </a:r>
            <a:r>
              <a:rPr lang="ru-RU" sz="3200" b="1" dirty="0" smtClean="0">
                <a:latin typeface="Arial" panose="020B0604020202020204" pitchFamily="34" charset="0"/>
                <a:cs typeface="Arial" panose="020B0604020202020204" pitchFamily="34" charset="0"/>
              </a:rPr>
              <a:t>: зачисление</a:t>
            </a:r>
            <a:endParaRPr lang="ru-RU" sz="3200" b="1" dirty="0">
              <a:latin typeface="Arial" panose="020B0604020202020204" pitchFamily="34" charset="0"/>
              <a:cs typeface="Arial" panose="020B0604020202020204" pitchFamily="34" charset="0"/>
            </a:endParaRPr>
          </a:p>
        </p:txBody>
      </p:sp>
      <p:sp>
        <p:nvSpPr>
          <p:cNvPr id="8" name="Объект 2"/>
          <p:cNvSpPr>
            <a:spLocks noGrp="1"/>
          </p:cNvSpPr>
          <p:nvPr>
            <p:ph idx="1"/>
          </p:nvPr>
        </p:nvSpPr>
        <p:spPr>
          <a:xfrm>
            <a:off x="838200" y="2261552"/>
            <a:ext cx="10515600" cy="4322128"/>
          </a:xfrm>
        </p:spPr>
        <p:txBody>
          <a:bodyPr>
            <a:noAutofit/>
          </a:bodyPr>
          <a:lstStyle/>
          <a:p>
            <a:pPr marL="0" indent="0">
              <a:buNone/>
            </a:pPr>
            <a:r>
              <a:rPr lang="ru-RU" sz="1400" b="1" dirty="0" smtClean="0">
                <a:latin typeface="Arial" panose="020B0604020202020204" pitchFamily="34" charset="0"/>
                <a:cs typeface="Arial" panose="020B0604020202020204" pitchFamily="34" charset="0"/>
              </a:rPr>
              <a:t>4</a:t>
            </a:r>
            <a:r>
              <a:rPr lang="ru-RU" sz="1400" b="1" dirty="0">
                <a:latin typeface="Arial" panose="020B0604020202020204" pitchFamily="34" charset="0"/>
                <a:cs typeface="Arial" panose="020B0604020202020204" pitchFamily="34" charset="0"/>
              </a:rPr>
              <a:t>) Возможность поступить на платное для тех, кто не прошел на </a:t>
            </a:r>
            <a:r>
              <a:rPr lang="ru-RU" sz="1400" b="1" dirty="0" smtClean="0">
                <a:latin typeface="Arial" panose="020B0604020202020204" pitchFamily="34" charset="0"/>
                <a:cs typeface="Arial" panose="020B0604020202020204" pitchFamily="34" charset="0"/>
              </a:rPr>
              <a:t>бюджет — август</a:t>
            </a:r>
          </a:p>
          <a:p>
            <a:pPr marL="0" indent="0">
              <a:buNone/>
            </a:pPr>
            <a:r>
              <a:rPr lang="ru-RU" sz="1400" dirty="0">
                <a:latin typeface="Arial" panose="020B0604020202020204" pitchFamily="34" charset="0"/>
                <a:cs typeface="Arial" panose="020B0604020202020204" pitchFamily="34" charset="0"/>
              </a:rPr>
              <a:t>Если вы не поступили на бюджет, то будет возможность поступить на платное</a:t>
            </a:r>
            <a:r>
              <a:rPr lang="ru-RU" sz="1400" dirty="0" smtClean="0">
                <a:latin typeface="Arial" panose="020B0604020202020204" pitchFamily="34" charset="0"/>
                <a:cs typeface="Arial" panose="020B0604020202020204" pitchFamily="34" charset="0"/>
              </a:rPr>
              <a:t>. До 20 августа вузы будут принимать заявления.</a:t>
            </a:r>
            <a:endParaRPr lang="ru-RU" sz="1400" dirty="0">
              <a:latin typeface="Arial" panose="020B0604020202020204" pitchFamily="34" charset="0"/>
              <a:cs typeface="Arial" panose="020B0604020202020204" pitchFamily="34" charset="0"/>
            </a:endParaRPr>
          </a:p>
          <a:p>
            <a:pPr marL="0" indent="0">
              <a:buNone/>
            </a:pPr>
            <a:r>
              <a:rPr lang="ru-RU" sz="1400" b="1" dirty="0">
                <a:latin typeface="Arial" panose="020B0604020202020204" pitchFamily="34" charset="0"/>
                <a:cs typeface="Arial" panose="020B0604020202020204" pitchFamily="34" charset="0"/>
              </a:rPr>
              <a:t>Информация:</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2"/>
              </a:rPr>
              <a:t>Даты поступления на платное</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3"/>
              </a:rPr>
              <a:t>Стоимость обучения в вузах России</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4"/>
              </a:rPr>
              <a:t>Полезные сервисы для абитуриентов</a:t>
            </a:r>
            <a:endParaRPr lang="ru-RU" sz="1400" dirty="0">
              <a:latin typeface="Arial" panose="020B0604020202020204" pitchFamily="34" charset="0"/>
              <a:cs typeface="Arial" panose="020B0604020202020204" pitchFamily="34" charset="0"/>
            </a:endParaRPr>
          </a:p>
          <a:p>
            <a:r>
              <a:rPr lang="ru-RU" sz="1400" dirty="0">
                <a:latin typeface="Arial" panose="020B0604020202020204" pitchFamily="34" charset="0"/>
                <a:cs typeface="Arial" panose="020B0604020202020204" pitchFamily="34" charset="0"/>
                <a:hlinkClick r:id="rId5"/>
              </a:rPr>
              <a:t>Задать вопрос бесплатно</a:t>
            </a:r>
            <a:endParaRPr lang="ru-RU" sz="1400" dirty="0">
              <a:latin typeface="Arial" panose="020B0604020202020204" pitchFamily="34" charset="0"/>
              <a:cs typeface="Arial" panose="020B0604020202020204" pitchFamily="34" charset="0"/>
            </a:endParaRPr>
          </a:p>
          <a:p>
            <a:pPr marL="0" indent="0">
              <a:buNone/>
            </a:pPr>
            <a:endParaRPr lang="ru-RU" sz="1400" dirty="0">
              <a:latin typeface="Arial" panose="020B0604020202020204" pitchFamily="34" charset="0"/>
              <a:cs typeface="Arial" panose="020B0604020202020204" pitchFamily="34" charset="0"/>
            </a:endParaRPr>
          </a:p>
        </p:txBody>
      </p:sp>
      <p:pic>
        <p:nvPicPr>
          <p:cNvPr id="9" name="Рисунок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33387513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838200" y="1143000"/>
            <a:ext cx="10515600" cy="1005840"/>
          </a:xfrm>
        </p:spPr>
        <p:txBody>
          <a:bodyPr>
            <a:normAutofit/>
          </a:bodyPr>
          <a:lstStyle/>
          <a:p>
            <a:pPr algn="ctr"/>
            <a:r>
              <a:rPr lang="ru-RU" sz="3200" b="1" dirty="0" smtClean="0">
                <a:latin typeface="Arial" panose="020B0604020202020204" pitchFamily="34" charset="0"/>
                <a:cs typeface="Arial" panose="020B0604020202020204" pitchFamily="34" charset="0"/>
              </a:rPr>
              <a:t>Итоги</a:t>
            </a:r>
            <a:endParaRPr lang="ru-RU" sz="3200" b="1" dirty="0">
              <a:latin typeface="Arial" panose="020B0604020202020204" pitchFamily="34" charset="0"/>
              <a:cs typeface="Arial" panose="020B0604020202020204" pitchFamily="34" charset="0"/>
            </a:endParaRPr>
          </a:p>
        </p:txBody>
      </p:sp>
      <p:sp>
        <p:nvSpPr>
          <p:cNvPr id="6" name="Объект 2"/>
          <p:cNvSpPr>
            <a:spLocks noGrp="1"/>
          </p:cNvSpPr>
          <p:nvPr>
            <p:ph idx="1"/>
          </p:nvPr>
        </p:nvSpPr>
        <p:spPr>
          <a:xfrm>
            <a:off x="6370320" y="2444368"/>
            <a:ext cx="5379720" cy="4322128"/>
          </a:xfrm>
        </p:spPr>
        <p:txBody>
          <a:bodyPr>
            <a:noAutofit/>
          </a:bodyPr>
          <a:lstStyle/>
          <a:p>
            <a:pPr marL="0" indent="0" algn="ctr">
              <a:buNone/>
            </a:pPr>
            <a:r>
              <a:rPr lang="ru-RU" sz="1400" b="1" dirty="0" smtClean="0">
                <a:latin typeface="Arial" panose="020B0604020202020204" pitchFamily="34" charset="0"/>
                <a:cs typeface="Arial" panose="020B0604020202020204" pitchFamily="34" charset="0"/>
              </a:rPr>
              <a:t>НЕ ПОСТУПИЛ(</a:t>
            </a:r>
          </a:p>
          <a:p>
            <a:pPr marL="0" indent="0">
              <a:buNone/>
            </a:pPr>
            <a:endParaRPr lang="ru-RU" sz="1400" dirty="0" smtClean="0">
              <a:latin typeface="Arial" panose="020B0604020202020204" pitchFamily="34" charset="0"/>
              <a:cs typeface="Arial" panose="020B0604020202020204" pitchFamily="34" charset="0"/>
            </a:endParaRPr>
          </a:p>
          <a:p>
            <a:pPr marL="0" indent="0">
              <a:buNone/>
            </a:pPr>
            <a:r>
              <a:rPr lang="ru-RU" sz="1600" dirty="0">
                <a:latin typeface="Arial" panose="020B0604020202020204" pitchFamily="34" charset="0"/>
                <a:cs typeface="Arial" panose="020B0604020202020204" pitchFamily="34" charset="0"/>
              </a:rPr>
              <a:t>Не переживай, все впереди! Мы подготовили </a:t>
            </a:r>
            <a:r>
              <a:rPr lang="ru-RU" sz="1600" dirty="0">
                <a:latin typeface="Arial" panose="020B0604020202020204" pitchFamily="34" charset="0"/>
                <a:cs typeface="Arial" panose="020B0604020202020204" pitchFamily="34" charset="0"/>
                <a:hlinkClick r:id="rId2"/>
              </a:rPr>
              <a:t>статью для тех, кто не поступил</a:t>
            </a:r>
            <a:r>
              <a:rPr lang="ru-RU" sz="1600" dirty="0">
                <a:latin typeface="Arial" panose="020B0604020202020204" pitchFamily="34" charset="0"/>
                <a:cs typeface="Arial" panose="020B0604020202020204" pitchFamily="34" charset="0"/>
              </a:rPr>
              <a:t>. Там </a:t>
            </a:r>
            <a:r>
              <a:rPr lang="ru-RU" sz="1600" dirty="0" smtClean="0">
                <a:latin typeface="Arial" panose="020B0604020202020204" pitchFamily="34" charset="0"/>
                <a:cs typeface="Arial" panose="020B0604020202020204" pitchFamily="34" charset="0"/>
              </a:rPr>
              <a:t>рассматриваются </a:t>
            </a:r>
            <a:r>
              <a:rPr lang="ru-RU" sz="1600" dirty="0">
                <a:latin typeface="Arial" panose="020B0604020202020204" pitchFamily="34" charset="0"/>
                <a:cs typeface="Arial" panose="020B0604020202020204" pitchFamily="34" charset="0"/>
              </a:rPr>
              <a:t>все варианты для не поступивших в вуз (не сдавших ЕГЭ, варианты те же).</a:t>
            </a:r>
          </a:p>
          <a:p>
            <a:pPr marL="0" indent="0">
              <a:buNone/>
            </a:pPr>
            <a:r>
              <a:rPr lang="ru-RU" sz="1600" b="1" dirty="0">
                <a:latin typeface="Arial" panose="020B0604020202020204" pitchFamily="34" charset="0"/>
                <a:cs typeface="Arial" panose="020B0604020202020204" pitchFamily="34" charset="0"/>
              </a:rPr>
              <a:t>Полезные ссылки:</a:t>
            </a:r>
            <a:endParaRPr lang="ru-RU" sz="1600" dirty="0">
              <a:latin typeface="Arial" panose="020B0604020202020204" pitchFamily="34" charset="0"/>
              <a:cs typeface="Arial" panose="020B0604020202020204" pitchFamily="34" charset="0"/>
            </a:endParaRPr>
          </a:p>
          <a:p>
            <a:r>
              <a:rPr lang="ru-RU" sz="1600" dirty="0">
                <a:latin typeface="Arial" panose="020B0604020202020204" pitchFamily="34" charset="0"/>
                <a:cs typeface="Arial" panose="020B0604020202020204" pitchFamily="34" charset="0"/>
                <a:hlinkClick r:id="rId3"/>
              </a:rPr>
              <a:t>Полезные сервисы для абитуриентов</a:t>
            </a:r>
            <a:endParaRPr lang="ru-RU" sz="1600" dirty="0">
              <a:latin typeface="Arial" panose="020B0604020202020204" pitchFamily="34" charset="0"/>
              <a:cs typeface="Arial" panose="020B0604020202020204" pitchFamily="34" charset="0"/>
            </a:endParaRPr>
          </a:p>
          <a:p>
            <a:r>
              <a:rPr lang="ru-RU" sz="1600" dirty="0">
                <a:latin typeface="Arial" panose="020B0604020202020204" pitchFamily="34" charset="0"/>
                <a:cs typeface="Arial" panose="020B0604020202020204" pitchFamily="34" charset="0"/>
                <a:hlinkClick r:id="rId4"/>
              </a:rPr>
              <a:t>Задать вопрос </a:t>
            </a:r>
            <a:r>
              <a:rPr lang="ru-RU" sz="1600" dirty="0" smtClean="0">
                <a:latin typeface="Arial" panose="020B0604020202020204" pitchFamily="34" charset="0"/>
                <a:cs typeface="Arial" panose="020B0604020202020204" pitchFamily="34" charset="0"/>
                <a:hlinkClick r:id="rId4"/>
              </a:rPr>
              <a:t>бесплатно</a:t>
            </a:r>
            <a:r>
              <a:rPr lang="ru-RU" sz="1400" dirty="0"/>
              <a:t/>
            </a:r>
            <a:br>
              <a:rPr lang="ru-RU" sz="1400" dirty="0"/>
            </a:br>
            <a:endParaRPr lang="ru-RU" sz="1400" dirty="0">
              <a:latin typeface="Arial" panose="020B0604020202020204" pitchFamily="34" charset="0"/>
              <a:cs typeface="Arial" panose="020B0604020202020204" pitchFamily="34" charset="0"/>
            </a:endParaRPr>
          </a:p>
        </p:txBody>
      </p:sp>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
        <p:nvSpPr>
          <p:cNvPr id="11" name="Объект 2"/>
          <p:cNvSpPr txBox="1">
            <a:spLocks/>
          </p:cNvSpPr>
          <p:nvPr/>
        </p:nvSpPr>
        <p:spPr>
          <a:xfrm>
            <a:off x="990600" y="2413952"/>
            <a:ext cx="5379720" cy="432212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a:buFont typeface="Wingdings 3" charset="2"/>
              <a:buNone/>
            </a:pPr>
            <a:r>
              <a:rPr lang="ru-RU" sz="1400" b="1" dirty="0" smtClean="0">
                <a:latin typeface="Arial" panose="020B0604020202020204" pitchFamily="34" charset="0"/>
                <a:cs typeface="Arial" panose="020B0604020202020204" pitchFamily="34" charset="0"/>
              </a:rPr>
              <a:t>УРА! Я ПОСТУПИЛ!</a:t>
            </a:r>
          </a:p>
          <a:p>
            <a:pPr marL="0" indent="0">
              <a:buFont typeface="Wingdings 3" charset="2"/>
              <a:buNone/>
            </a:pPr>
            <a:endParaRPr lang="ru-RU" sz="1400" b="1" dirty="0" smtClean="0">
              <a:latin typeface="Arial" panose="020B0604020202020204" pitchFamily="34" charset="0"/>
              <a:cs typeface="Arial" panose="020B0604020202020204" pitchFamily="34" charset="0"/>
            </a:endParaRPr>
          </a:p>
          <a:p>
            <a:pPr marL="0" indent="0">
              <a:buNone/>
            </a:pPr>
            <a:r>
              <a:rPr lang="ru-RU" sz="1600" dirty="0" smtClean="0">
                <a:latin typeface="Arial" panose="020B0604020202020204" pitchFamily="34" charset="0"/>
                <a:cs typeface="Arial" panose="020B0604020202020204" pitchFamily="34" charset="0"/>
              </a:rPr>
              <a:t>Надеемся</a:t>
            </a:r>
            <a:r>
              <a:rPr lang="ru-RU" sz="1600" dirty="0">
                <a:latin typeface="Arial" panose="020B0604020202020204" pitchFamily="34" charset="0"/>
                <a:cs typeface="Arial" panose="020B0604020202020204" pitchFamily="34" charset="0"/>
              </a:rPr>
              <a:t>, что так и </a:t>
            </a:r>
            <a:r>
              <a:rPr lang="ru-RU" sz="1600" dirty="0" smtClean="0">
                <a:latin typeface="Arial" panose="020B0604020202020204" pitchFamily="34" charset="0"/>
                <a:cs typeface="Arial" panose="020B0604020202020204" pitchFamily="34" charset="0"/>
              </a:rPr>
              <a:t>получится. </a:t>
            </a:r>
            <a:r>
              <a:rPr lang="ru-RU" sz="1600" dirty="0">
                <a:latin typeface="Arial" panose="020B0604020202020204" pitchFamily="34" charset="0"/>
                <a:cs typeface="Arial" panose="020B0604020202020204" pitchFamily="34" charset="0"/>
              </a:rPr>
              <a:t>А если так, то поздравляем, ты большой молодец!</a:t>
            </a:r>
          </a:p>
          <a:p>
            <a:pPr marL="0" indent="0">
              <a:buNone/>
            </a:pPr>
            <a:r>
              <a:rPr lang="ru-RU" dirty="0"/>
              <a:t/>
            </a:r>
            <a:br>
              <a:rPr lang="ru-RU" dirty="0"/>
            </a:br>
            <a:endParaRPr lang="ru-R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3323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207008"/>
            <a:ext cx="10515600" cy="811467"/>
          </a:xfrm>
        </p:spPr>
        <p:txBody>
          <a:bodyPr>
            <a:normAutofit/>
          </a:bodyPr>
          <a:lstStyle/>
          <a:p>
            <a:r>
              <a:rPr lang="ru-RU" sz="3200" b="1" dirty="0">
                <a:latin typeface="Arial" panose="020B0604020202020204" pitchFamily="34" charset="0"/>
                <a:cs typeface="Arial" panose="020B0604020202020204" pitchFamily="34" charset="0"/>
              </a:rPr>
              <a:t>К</a:t>
            </a:r>
            <a:r>
              <a:rPr lang="ru-RU" sz="3200" b="1" dirty="0" smtClean="0">
                <a:latin typeface="Arial" panose="020B0604020202020204" pitchFamily="34" charset="0"/>
                <a:cs typeface="Arial" panose="020B0604020202020204" pitchFamily="34" charset="0"/>
              </a:rPr>
              <a:t>лючевые особенности поступления в 2023</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018474"/>
            <a:ext cx="10515600" cy="4418901"/>
          </a:xfrm>
        </p:spPr>
        <p:txBody>
          <a:bodyPr>
            <a:normAutofit fontScale="85000" lnSpcReduction="10000"/>
          </a:bodyPr>
          <a:lstStyle/>
          <a:p>
            <a:r>
              <a:rPr lang="ru-RU" sz="1800" dirty="0" smtClean="0">
                <a:latin typeface="Arial" panose="020B0604020202020204" pitchFamily="34" charset="0"/>
                <a:cs typeface="Arial" panose="020B0604020202020204" pitchFamily="34" charset="0"/>
              </a:rPr>
              <a:t>Отказ от согласий на зачисление. Поступление по оригиналам. В 2022 для подтверждения намерения поступать нужно было отдельно подать согласие на зачисление. В этом году достаточно подать оригиналы или не отзывать их, если подали ранее. Рекомендуем подавать документы онлайн, через портал </a:t>
            </a:r>
            <a:r>
              <a:rPr lang="ru-RU" sz="1800" dirty="0" err="1" smtClean="0">
                <a:latin typeface="Arial" panose="020B0604020202020204" pitchFamily="34" charset="0"/>
                <a:cs typeface="Arial" panose="020B0604020202020204" pitchFamily="34" charset="0"/>
              </a:rPr>
              <a:t>Госуслуги</a:t>
            </a:r>
            <a:r>
              <a:rPr lang="ru-RU" sz="1800" dirty="0" smtClean="0">
                <a:latin typeface="Arial" panose="020B0604020202020204" pitchFamily="34" charset="0"/>
                <a:cs typeface="Arial" panose="020B0604020202020204" pitchFamily="34" charset="0"/>
              </a:rPr>
              <a:t>, так как это позволит избежать проблем с экстренной доставкой оригиналов. Если вуза нет в </a:t>
            </a:r>
            <a:r>
              <a:rPr lang="ru-RU" sz="1800" dirty="0" err="1" smtClean="0">
                <a:latin typeface="Arial" panose="020B0604020202020204" pitchFamily="34" charset="0"/>
                <a:cs typeface="Arial" panose="020B0604020202020204" pitchFamily="34" charset="0"/>
              </a:rPr>
              <a:t>Госуслугах</a:t>
            </a:r>
            <a:r>
              <a:rPr lang="ru-RU" sz="1800" dirty="0" smtClean="0">
                <a:latin typeface="Arial" panose="020B0604020202020204" pitchFamily="34" charset="0"/>
                <a:cs typeface="Arial" panose="020B0604020202020204" pitchFamily="34" charset="0"/>
              </a:rPr>
              <a:t>, то подавайте через его сайт. Про даты подачи расскажем чуть позже. </a:t>
            </a:r>
            <a:endParaRPr lang="ru-RU" sz="1800" dirty="0">
              <a:latin typeface="Arial" panose="020B0604020202020204" pitchFamily="34" charset="0"/>
              <a:cs typeface="Arial" panose="020B0604020202020204" pitchFamily="34" charset="0"/>
            </a:endParaRPr>
          </a:p>
          <a:p>
            <a:r>
              <a:rPr lang="ru-RU" sz="1800" dirty="0" smtClean="0">
                <a:latin typeface="Arial" panose="020B0604020202020204" pitchFamily="34" charset="0"/>
                <a:cs typeface="Arial" panose="020B0604020202020204" pitchFamily="34" charset="0"/>
              </a:rPr>
              <a:t>Ограничение сроков поступления на платное. Ранее вузы могли устанавливать расширенные сроки поступления на коммерческое отделение. В этом же году самая поздняя дата поступления на платное очное — 20 августа. Это чуть сужает пространство для маневра, но все равно позволяет успеть поступить тем, кто не прошел на бюджет. Более подробная информация о сроках в конкретных вузах по ссылке - </a:t>
            </a:r>
            <a:r>
              <a:rPr lang="en-US" sz="1800" dirty="0">
                <a:latin typeface="Arial" panose="020B0604020202020204" pitchFamily="34" charset="0"/>
                <a:cs typeface="Arial" panose="020B0604020202020204" pitchFamily="34" charset="0"/>
                <a:hlinkClick r:id="rId2"/>
              </a:rPr>
              <a:t>https://</a:t>
            </a:r>
            <a:r>
              <a:rPr lang="en-US" sz="1800" dirty="0" smtClean="0">
                <a:latin typeface="Arial" panose="020B0604020202020204" pitchFamily="34" charset="0"/>
                <a:cs typeface="Arial" panose="020B0604020202020204" pitchFamily="34" charset="0"/>
                <a:hlinkClick r:id="rId2"/>
              </a:rPr>
              <a:t>vuzopedia.ru/traektory-vuzes</a:t>
            </a:r>
            <a:r>
              <a:rPr lang="ru-RU" sz="1800" dirty="0" smtClean="0">
                <a:latin typeface="Arial" panose="020B0604020202020204" pitchFamily="34" charset="0"/>
                <a:cs typeface="Arial" panose="020B0604020202020204" pitchFamily="34" charset="0"/>
              </a:rPr>
              <a:t>.</a:t>
            </a:r>
          </a:p>
          <a:p>
            <a:r>
              <a:rPr lang="ru-RU" sz="1800" dirty="0">
                <a:latin typeface="Arial" panose="020B0604020202020204" pitchFamily="34" charset="0"/>
                <a:cs typeface="Arial" panose="020B0604020202020204" pitchFamily="34" charset="0"/>
              </a:rPr>
              <a:t>Оригиналы документов будут принимать по московскому времени. С 2023 года прием оригиналов аттестатов должен будет закончиться строго в 12:00 по московскому времени в дни, установленные порядком приема и правилами приема вузов. Это временное ограничение действует не только для личной подачи документов в приемные комиссии, но и для выставления отметки об оригинале через портал </a:t>
            </a:r>
            <a:r>
              <a:rPr lang="ru-RU" sz="1800" dirty="0" err="1">
                <a:latin typeface="Arial" panose="020B0604020202020204" pitchFamily="34" charset="0"/>
                <a:cs typeface="Arial" panose="020B0604020202020204" pitchFamily="34" charset="0"/>
              </a:rPr>
              <a:t>Госуслуг</a:t>
            </a:r>
            <a:r>
              <a:rPr lang="ru-RU" sz="1800" dirty="0">
                <a:latin typeface="Arial" panose="020B0604020202020204" pitchFamily="34" charset="0"/>
                <a:cs typeface="Arial" panose="020B0604020202020204" pitchFamily="34" charset="0"/>
              </a:rPr>
              <a:t>. Когда в Москве </a:t>
            </a:r>
            <a:r>
              <a:rPr lang="ru-RU" sz="1800" dirty="0" smtClean="0">
                <a:latin typeface="Arial" panose="020B0604020202020204" pitchFamily="34" charset="0"/>
                <a:cs typeface="Arial" panose="020B0604020202020204" pitchFamily="34" charset="0"/>
              </a:rPr>
              <a:t>12:00, </a:t>
            </a:r>
            <a:r>
              <a:rPr lang="ru-RU" sz="1800" dirty="0">
                <a:latin typeface="Arial" panose="020B0604020202020204" pitchFamily="34" charset="0"/>
                <a:cs typeface="Arial" panose="020B0604020202020204" pitchFamily="34" charset="0"/>
              </a:rPr>
              <a:t>на Камчатке </a:t>
            </a:r>
            <a:r>
              <a:rPr lang="ru-RU" sz="1800" dirty="0" smtClean="0">
                <a:latin typeface="Arial" panose="020B0604020202020204" pitchFamily="34" charset="0"/>
                <a:cs typeface="Arial" panose="020B0604020202020204" pitchFamily="34" charset="0"/>
              </a:rPr>
              <a:t>— 21:00</a:t>
            </a:r>
            <a:r>
              <a:rPr lang="ru-RU" sz="1800" dirty="0">
                <a:latin typeface="Arial" panose="020B0604020202020204" pitchFamily="34" charset="0"/>
                <a:cs typeface="Arial" panose="020B0604020202020204" pitchFamily="34" charset="0"/>
              </a:rPr>
              <a:t>, а в Калининграде — 11:00.</a:t>
            </a:r>
            <a:endParaRPr lang="ru-RU" sz="1800" dirty="0" smtClean="0">
              <a:latin typeface="Arial" panose="020B0604020202020204" pitchFamily="34" charset="0"/>
              <a:cs typeface="Arial" panose="020B0604020202020204" pitchFamily="34" charset="0"/>
            </a:endParaRPr>
          </a:p>
          <a:p>
            <a:r>
              <a:rPr lang="ru-RU" sz="1800" dirty="0" smtClean="0">
                <a:latin typeface="Arial" panose="020B0604020202020204" pitchFamily="34" charset="0"/>
                <a:cs typeface="Arial" panose="020B0604020202020204" pitchFamily="34" charset="0"/>
              </a:rPr>
              <a:t>Вузы по-прежнему могут устанавливать предметы по выбору. Например: вуз может дать возможность поступать на специальность с ЕГЭ по математике, русскому, информатике/физике. Информатика и физика – предметы по выбору, можете поступить как с одним, так и с другим.</a:t>
            </a:r>
          </a:p>
          <a:p>
            <a:endParaRPr lang="ru-RU" sz="1800" dirty="0" smtClean="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2929354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61288"/>
            <a:ext cx="10515600" cy="857187"/>
          </a:xfrm>
        </p:spPr>
        <p:txBody>
          <a:bodyPr>
            <a:normAutofit/>
          </a:bodyPr>
          <a:lstStyle/>
          <a:p>
            <a:r>
              <a:rPr lang="ru-RU" sz="3200" b="1" dirty="0" smtClean="0">
                <a:latin typeface="Arial" panose="020B0604020202020204" pitchFamily="34" charset="0"/>
                <a:cs typeface="Arial" panose="020B0604020202020204" pitchFamily="34" charset="0"/>
              </a:rPr>
              <a:t>Какие документы нужны для поступления?</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018475"/>
            <a:ext cx="10515600" cy="4158488"/>
          </a:xfrm>
        </p:spPr>
        <p:txBody>
          <a:bodyPr>
            <a:normAutofit fontScale="85000" lnSpcReduction="20000"/>
          </a:bodyPr>
          <a:lstStyle/>
          <a:p>
            <a:r>
              <a:rPr lang="ru-RU" sz="1800" dirty="0" smtClean="0">
                <a:latin typeface="Arial" panose="020B0604020202020204" pitchFamily="34" charset="0"/>
                <a:cs typeface="Arial" panose="020B0604020202020204" pitchFamily="34" charset="0"/>
              </a:rPr>
              <a:t>Заявление (каждый вуз выкладывает свою форму заявления у себя на сайте)</a:t>
            </a:r>
          </a:p>
          <a:p>
            <a:r>
              <a:rPr lang="ru-RU" sz="1800" dirty="0" smtClean="0">
                <a:latin typeface="Arial" panose="020B0604020202020204" pitchFamily="34" charset="0"/>
                <a:cs typeface="Arial" panose="020B0604020202020204" pitchFamily="34" charset="0"/>
              </a:rPr>
              <a:t>Документ </a:t>
            </a:r>
            <a:r>
              <a:rPr lang="ru-RU" sz="1800" dirty="0">
                <a:latin typeface="Arial" panose="020B0604020202020204" pitchFamily="34" charset="0"/>
                <a:cs typeface="Arial" panose="020B0604020202020204" pitchFamily="34" charset="0"/>
              </a:rPr>
              <a:t>о полном общем образовании (подлинник или копию</a:t>
            </a:r>
            <a:r>
              <a:rPr lang="ru-RU" sz="1800" dirty="0" smtClean="0">
                <a:latin typeface="Arial" panose="020B0604020202020204" pitchFamily="34" charset="0"/>
                <a:cs typeface="Arial" panose="020B0604020202020204" pitchFamily="34" charset="0"/>
              </a:rPr>
              <a:t>)</a:t>
            </a:r>
          </a:p>
          <a:p>
            <a:r>
              <a:rPr lang="ru-RU" sz="1800" dirty="0" smtClean="0">
                <a:latin typeface="Arial" panose="020B0604020202020204" pitchFamily="34" charset="0"/>
                <a:cs typeface="Arial" panose="020B0604020202020204" pitchFamily="34" charset="0"/>
              </a:rPr>
              <a:t>Оригинал </a:t>
            </a:r>
            <a:r>
              <a:rPr lang="ru-RU" sz="1800" dirty="0">
                <a:latin typeface="Arial" panose="020B0604020202020204" pitchFamily="34" charset="0"/>
                <a:cs typeface="Arial" panose="020B0604020202020204" pitchFamily="34" charset="0"/>
              </a:rPr>
              <a:t>или ксерокопию документов, удостоверяющих его личность, </a:t>
            </a:r>
            <a:r>
              <a:rPr lang="ru-RU" sz="1800" dirty="0" smtClean="0">
                <a:latin typeface="Arial" panose="020B0604020202020204" pitchFamily="34" charset="0"/>
                <a:cs typeface="Arial" panose="020B0604020202020204" pitchFamily="34" charset="0"/>
              </a:rPr>
              <a:t>гражданство </a:t>
            </a:r>
          </a:p>
          <a:p>
            <a:r>
              <a:rPr lang="ru-RU" sz="1800" dirty="0" smtClean="0">
                <a:latin typeface="Arial" panose="020B0604020202020204" pitchFamily="34" charset="0"/>
                <a:cs typeface="Arial" panose="020B0604020202020204" pitchFamily="34" charset="0"/>
              </a:rPr>
              <a:t>Фотографии размером </a:t>
            </a:r>
            <a:r>
              <a:rPr lang="ru-RU" sz="1800" dirty="0">
                <a:latin typeface="Arial" panose="020B0604020202020204" pitchFamily="34" charset="0"/>
                <a:cs typeface="Arial" panose="020B0604020202020204" pitchFamily="34" charset="0"/>
              </a:rPr>
              <a:t>3х4 см (черно-белый или цветной снимок на матовой бумаге, сделанный в году поступления</a:t>
            </a:r>
            <a:r>
              <a:rPr lang="ru-RU" sz="1800" dirty="0" smtClean="0">
                <a:latin typeface="Arial" panose="020B0604020202020204" pitchFamily="34" charset="0"/>
                <a:cs typeface="Arial" panose="020B0604020202020204" pitchFamily="34" charset="0"/>
              </a:rPr>
              <a:t>)</a:t>
            </a:r>
          </a:p>
          <a:p>
            <a:r>
              <a:rPr lang="ru-RU" sz="1800" dirty="0" smtClean="0">
                <a:latin typeface="Arial" panose="020B0604020202020204" pitchFamily="34" charset="0"/>
                <a:cs typeface="Arial" panose="020B0604020202020204" pitchFamily="34" charset="0"/>
              </a:rPr>
              <a:t>Абитуриенты</a:t>
            </a:r>
            <a:r>
              <a:rPr lang="ru-RU" sz="1800" dirty="0">
                <a:latin typeface="Arial" panose="020B0604020202020204" pitchFamily="34" charset="0"/>
                <a:cs typeface="Arial" panose="020B0604020202020204" pitchFamily="34" charset="0"/>
              </a:rPr>
              <a:t>, имеющие особые права при поступлении в высшие учебные заведения, установленные законодательством Российской Федерации, предоставляют по своему усмотрению оригинал или ксерокопию соответствующих </a:t>
            </a:r>
            <a:r>
              <a:rPr lang="ru-RU" sz="1800" dirty="0" smtClean="0">
                <a:latin typeface="Arial" panose="020B0604020202020204" pitchFamily="34" charset="0"/>
                <a:cs typeface="Arial" panose="020B0604020202020204" pitchFamily="34" charset="0"/>
              </a:rPr>
              <a:t>документов</a:t>
            </a:r>
          </a:p>
          <a:p>
            <a:r>
              <a:rPr lang="ru-RU" sz="1800" dirty="0" smtClean="0">
                <a:latin typeface="Arial" panose="020B0604020202020204" pitchFamily="34" charset="0"/>
                <a:cs typeface="Arial" panose="020B0604020202020204" pitchFamily="34" charset="0"/>
              </a:rPr>
              <a:t>Медицинскую </a:t>
            </a:r>
            <a:r>
              <a:rPr lang="ru-RU" sz="1800" dirty="0">
                <a:latin typeface="Arial" panose="020B0604020202020204" pitchFamily="34" charset="0"/>
                <a:cs typeface="Arial" panose="020B0604020202020204" pitchFamily="34" charset="0"/>
              </a:rPr>
              <a:t>справку по форме 086-У или </a:t>
            </a:r>
            <a:r>
              <a:rPr lang="ru-RU" sz="1800" dirty="0" smtClean="0">
                <a:latin typeface="Arial" panose="020B0604020202020204" pitchFamily="34" charset="0"/>
                <a:cs typeface="Arial" panose="020B0604020202020204" pitchFamily="34" charset="0"/>
              </a:rPr>
              <a:t>026-У (требуется на некоторые специальности - </a:t>
            </a:r>
            <a:r>
              <a:rPr lang="en-US" sz="1800" dirty="0">
                <a:latin typeface="Arial" panose="020B0604020202020204" pitchFamily="34" charset="0"/>
                <a:cs typeface="Arial" panose="020B0604020202020204" pitchFamily="34" charset="0"/>
                <a:hlinkClick r:id="rId2"/>
              </a:rPr>
              <a:t>https://vuzopedia.ru/articles/16</a:t>
            </a:r>
            <a:r>
              <a:rPr lang="ru-RU" sz="1800" dirty="0" smtClean="0">
                <a:latin typeface="Arial" panose="020B0604020202020204" pitchFamily="34" charset="0"/>
                <a:cs typeface="Arial" panose="020B0604020202020204" pitchFamily="34" charset="0"/>
              </a:rPr>
              <a:t>)</a:t>
            </a:r>
          </a:p>
          <a:p>
            <a:r>
              <a:rPr lang="ru-RU" sz="1800" dirty="0" smtClean="0">
                <a:latin typeface="Arial" panose="020B0604020202020204" pitchFamily="34" charset="0"/>
                <a:cs typeface="Arial" panose="020B0604020202020204" pitchFamily="34" charset="0"/>
              </a:rPr>
              <a:t>Приписное </a:t>
            </a:r>
            <a:r>
              <a:rPr lang="ru-RU" sz="1800" dirty="0">
                <a:latin typeface="Arial" panose="020B0604020202020204" pitchFamily="34" charset="0"/>
                <a:cs typeface="Arial" panose="020B0604020202020204" pitchFamily="34" charset="0"/>
              </a:rPr>
              <a:t>свидетельство или военный билет (при наличии</a:t>
            </a:r>
            <a:r>
              <a:rPr lang="ru-RU" sz="1800" dirty="0" smtClean="0">
                <a:latin typeface="Arial" panose="020B0604020202020204" pitchFamily="34" charset="0"/>
                <a:cs typeface="Arial" panose="020B0604020202020204" pitchFamily="34" charset="0"/>
              </a:rPr>
              <a:t>)</a:t>
            </a:r>
          </a:p>
          <a:p>
            <a:r>
              <a:rPr lang="ru-RU" sz="1800" dirty="0" smtClean="0">
                <a:latin typeface="Arial" panose="020B0604020202020204" pitchFamily="34" charset="0"/>
                <a:cs typeface="Arial" panose="020B0604020202020204" pitchFamily="34" charset="0"/>
              </a:rPr>
              <a:t>Документы</a:t>
            </a:r>
            <a:r>
              <a:rPr lang="ru-RU" sz="1800" dirty="0">
                <a:latin typeface="Arial" panose="020B0604020202020204" pitchFamily="34" charset="0"/>
                <a:cs typeface="Arial" panose="020B0604020202020204" pitchFamily="34" charset="0"/>
              </a:rPr>
              <a:t>, подтверждающие право на получение дополнительных баллов к ЕГЭ (при наличии</a:t>
            </a:r>
            <a:r>
              <a:rPr lang="ru-RU" sz="1800" dirty="0" smtClean="0">
                <a:latin typeface="Arial" panose="020B0604020202020204" pitchFamily="34" charset="0"/>
                <a:cs typeface="Arial" panose="020B0604020202020204" pitchFamily="34" charset="0"/>
              </a:rPr>
              <a:t>)</a:t>
            </a:r>
          </a:p>
          <a:p>
            <a:r>
              <a:rPr lang="ru-RU" sz="1800" dirty="0" smtClean="0">
                <a:latin typeface="Arial" panose="020B0604020202020204" pitchFamily="34" charset="0"/>
                <a:cs typeface="Arial" panose="020B0604020202020204" pitchFamily="34" charset="0"/>
              </a:rPr>
              <a:t>Полный </a:t>
            </a:r>
            <a:r>
              <a:rPr lang="ru-RU" sz="1800" dirty="0">
                <a:latin typeface="Arial" panose="020B0604020202020204" pitchFamily="34" charset="0"/>
                <a:cs typeface="Arial" panose="020B0604020202020204" pitchFamily="34" charset="0"/>
              </a:rPr>
              <a:t>список документов конкретно для вашего вуза уточняйте на сайте вуза. Рекомендуем подавать документы через </a:t>
            </a:r>
            <a:r>
              <a:rPr lang="ru-RU" sz="1800" dirty="0" err="1">
                <a:latin typeface="Arial" panose="020B0604020202020204" pitchFamily="34" charset="0"/>
                <a:cs typeface="Arial" panose="020B0604020202020204" pitchFamily="34" charset="0"/>
              </a:rPr>
              <a:t>Госуслуги</a:t>
            </a:r>
            <a:r>
              <a:rPr lang="ru-RU" sz="1800" dirty="0">
                <a:latin typeface="Arial" panose="020B0604020202020204" pitchFamily="34" charset="0"/>
                <a:cs typeface="Arial" panose="020B0604020202020204" pitchFamily="34" charset="0"/>
              </a:rPr>
              <a:t> (будет проще с оригиналами), там подробная инструкция. Если вуза не будет в </a:t>
            </a:r>
            <a:r>
              <a:rPr lang="ru-RU" sz="1800" dirty="0" err="1">
                <a:latin typeface="Arial" panose="020B0604020202020204" pitchFamily="34" charset="0"/>
                <a:cs typeface="Arial" panose="020B0604020202020204" pitchFamily="34" charset="0"/>
              </a:rPr>
              <a:t>Госуслугах</a:t>
            </a:r>
            <a:r>
              <a:rPr lang="ru-RU" sz="1800" dirty="0">
                <a:latin typeface="Arial" panose="020B0604020202020204" pitchFamily="34" charset="0"/>
                <a:cs typeface="Arial" panose="020B0604020202020204" pitchFamily="34" charset="0"/>
              </a:rPr>
              <a:t>, то подайте через сайт вуза.</a:t>
            </a:r>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4113306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title"/>
          </p:nvPr>
        </p:nvSpPr>
        <p:spPr>
          <a:xfrm>
            <a:off x="838200" y="1161288"/>
            <a:ext cx="10515600" cy="857187"/>
          </a:xfrm>
        </p:spPr>
        <p:txBody>
          <a:bodyPr>
            <a:normAutofit fontScale="90000"/>
          </a:bodyPr>
          <a:lstStyle/>
          <a:p>
            <a:r>
              <a:rPr lang="ru-RU" sz="3200" b="1" dirty="0" smtClean="0">
                <a:latin typeface="Arial" panose="020B0604020202020204" pitchFamily="34" charset="0"/>
                <a:cs typeface="Arial" panose="020B0604020202020204" pitchFamily="34" charset="0"/>
              </a:rPr>
              <a:t>Даты поступления 2023 (на очное бюджет/платное)</a:t>
            </a:r>
            <a:endParaRPr lang="ru-RU" sz="3200" b="1" dirty="0">
              <a:latin typeface="Arial" panose="020B0604020202020204" pitchFamily="34" charset="0"/>
              <a:cs typeface="Arial" panose="020B0604020202020204" pitchFamily="34" charset="0"/>
            </a:endParaRPr>
          </a:p>
        </p:txBody>
      </p:sp>
      <p:sp>
        <p:nvSpPr>
          <p:cNvPr id="8" name="Объект 2"/>
          <p:cNvSpPr>
            <a:spLocks noGrp="1"/>
          </p:cNvSpPr>
          <p:nvPr>
            <p:ph idx="1"/>
          </p:nvPr>
        </p:nvSpPr>
        <p:spPr>
          <a:xfrm>
            <a:off x="838200" y="1908746"/>
            <a:ext cx="10515600" cy="4647502"/>
          </a:xfrm>
        </p:spPr>
        <p:txBody>
          <a:bodyPr>
            <a:normAutofit fontScale="77500" lnSpcReduction="20000"/>
          </a:bodyPr>
          <a:lstStyle/>
          <a:p>
            <a:pPr marL="0" indent="0">
              <a:buNone/>
            </a:pPr>
            <a:r>
              <a:rPr lang="ru-RU" sz="1800" b="1" dirty="0" smtClean="0">
                <a:latin typeface="Arial" panose="020B0604020202020204" pitchFamily="34" charset="0"/>
                <a:cs typeface="Arial" panose="020B0604020202020204" pitchFamily="34" charset="0"/>
              </a:rPr>
              <a:t>ПОДАЧА ДОКУМЕНТОВ </a:t>
            </a:r>
            <a:r>
              <a:rPr lang="ru-RU" sz="1800" b="1" dirty="0">
                <a:latin typeface="Arial" panose="020B0604020202020204" pitchFamily="34" charset="0"/>
                <a:cs typeface="Arial" panose="020B0604020202020204" pitchFamily="34" charset="0"/>
              </a:rPr>
              <a:t>В ВУЗ </a:t>
            </a:r>
            <a:endParaRPr lang="ru-RU" sz="1800" b="1" dirty="0" smtClean="0">
              <a:latin typeface="Arial" panose="020B0604020202020204" pitchFamily="34" charset="0"/>
              <a:cs typeface="Arial" panose="020B0604020202020204" pitchFamily="34" charset="0"/>
            </a:endParaRPr>
          </a:p>
          <a:p>
            <a:r>
              <a:rPr lang="ru-RU" sz="1800" b="1" dirty="0" smtClean="0">
                <a:latin typeface="Arial" panose="020B0604020202020204" pitchFamily="34" charset="0"/>
                <a:cs typeface="Arial" panose="020B0604020202020204" pitchFamily="34" charset="0"/>
              </a:rPr>
              <a:t>Начало приема документов в вуз </a:t>
            </a:r>
            <a:r>
              <a:rPr lang="ru-RU" sz="1800" b="1" dirty="0">
                <a:latin typeface="Arial" panose="020B0604020202020204" pitchFamily="34" charset="0"/>
                <a:cs typeface="Arial" panose="020B0604020202020204" pitchFamily="34" charset="0"/>
              </a:rPr>
              <a:t>— не позднее 20 </a:t>
            </a:r>
            <a:r>
              <a:rPr lang="ru-RU" sz="1800" b="1" dirty="0" smtClean="0">
                <a:latin typeface="Arial" panose="020B0604020202020204" pitchFamily="34" charset="0"/>
                <a:cs typeface="Arial" panose="020B0604020202020204" pitchFamily="34" charset="0"/>
              </a:rPr>
              <a:t>июня</a:t>
            </a:r>
          </a:p>
          <a:p>
            <a:pPr marL="0" indent="0">
              <a:buNone/>
            </a:pPr>
            <a:r>
              <a:rPr lang="ru-RU" sz="1800" dirty="0">
                <a:latin typeface="Arial" panose="020B0604020202020204" pitchFamily="34" charset="0"/>
                <a:cs typeface="Arial" panose="020B0604020202020204" pitchFamily="34" charset="0"/>
              </a:rPr>
              <a:t>Вузы начинают принимать документы от </a:t>
            </a:r>
            <a:r>
              <a:rPr lang="ru-RU" sz="1800" dirty="0" smtClean="0">
                <a:latin typeface="Arial" panose="020B0604020202020204" pitchFamily="34" charset="0"/>
                <a:cs typeface="Arial" panose="020B0604020202020204" pitchFamily="34" charset="0"/>
              </a:rPr>
              <a:t>абитуриентов не позднее 20 июня. </a:t>
            </a:r>
          </a:p>
          <a:p>
            <a:r>
              <a:rPr lang="ru-RU" sz="1800" b="1" dirty="0" smtClean="0">
                <a:latin typeface="Arial" panose="020B0604020202020204" pitchFamily="34" charset="0"/>
                <a:cs typeface="Arial" panose="020B0604020202020204" pitchFamily="34" charset="0"/>
              </a:rPr>
              <a:t>Окончание приема документов у абитуриентов, сдающих вступительные экзамены — 7 июля - 20 июля </a:t>
            </a:r>
          </a:p>
          <a:p>
            <a:pPr marL="0" indent="0">
              <a:buNone/>
            </a:pPr>
            <a:r>
              <a:rPr lang="ru-RU" sz="1800" dirty="0">
                <a:latin typeface="Arial" panose="020B0604020202020204" pitchFamily="34" charset="0"/>
                <a:cs typeface="Arial" panose="020B0604020202020204" pitchFamily="34" charset="0"/>
              </a:rPr>
              <a:t>В 2023 году каждый вуз самостоятельно определяет сроки приема документов от поступающих на специальности, для поступления на которые требуются дополнительные вступительные испытания. Посмотрите </a:t>
            </a:r>
            <a:r>
              <a:rPr lang="ru-RU" sz="1800" dirty="0">
                <a:latin typeface="Arial" panose="020B0604020202020204" pitchFamily="34" charset="0"/>
                <a:cs typeface="Arial" panose="020B0604020202020204" pitchFamily="34" charset="0"/>
                <a:hlinkClick r:id="rId2"/>
              </a:rPr>
              <a:t>даты поступления в каждом вузе и составьте индивидуальный план поступления</a:t>
            </a:r>
            <a:r>
              <a:rPr lang="ru-RU" sz="1800" dirty="0">
                <a:latin typeface="Arial" panose="020B0604020202020204" pitchFamily="34" charset="0"/>
                <a:cs typeface="Arial" panose="020B0604020202020204" pitchFamily="34" charset="0"/>
              </a:rPr>
              <a:t>.</a:t>
            </a:r>
            <a:endParaRPr lang="ru-RU" sz="1800" dirty="0" smtClean="0">
              <a:latin typeface="Arial" panose="020B0604020202020204" pitchFamily="34" charset="0"/>
              <a:cs typeface="Arial" panose="020B0604020202020204" pitchFamily="34" charset="0"/>
            </a:endParaRPr>
          </a:p>
          <a:p>
            <a:r>
              <a:rPr lang="ru-RU" sz="1800" b="1" dirty="0" smtClean="0">
                <a:latin typeface="Arial" panose="020B0604020202020204" pitchFamily="34" charset="0"/>
                <a:cs typeface="Arial" panose="020B0604020202020204" pitchFamily="34" charset="0"/>
              </a:rPr>
              <a:t>Окончание вступительных испытаний в вузах — до 25 июля </a:t>
            </a:r>
          </a:p>
          <a:p>
            <a:pPr marL="0" indent="0">
              <a:buNone/>
            </a:pPr>
            <a:r>
              <a:rPr lang="ru-RU" sz="1800" dirty="0">
                <a:latin typeface="Arial" panose="020B0604020202020204" pitchFamily="34" charset="0"/>
                <a:cs typeface="Arial" panose="020B0604020202020204" pitchFamily="34" charset="0"/>
              </a:rPr>
              <a:t>Каждый вуз самостоятельно устанавливает расписание вступительных испытаний, поэтому необходимо </a:t>
            </a:r>
            <a:r>
              <a:rPr lang="ru-RU" sz="1800" dirty="0" err="1">
                <a:latin typeface="Arial" panose="020B0604020202020204" pitchFamily="34" charset="0"/>
                <a:cs typeface="Arial" panose="020B0604020202020204" pitchFamily="34" charset="0"/>
              </a:rPr>
              <a:t>мониторить</a:t>
            </a:r>
            <a:r>
              <a:rPr lang="ru-RU" sz="1800" dirty="0">
                <a:latin typeface="Arial" panose="020B0604020202020204" pitchFamily="34" charset="0"/>
                <a:cs typeface="Arial" panose="020B0604020202020204" pitchFamily="34" charset="0"/>
              </a:rPr>
              <a:t> эту информацию на сайтах вуза для эффективного планирования поступления.</a:t>
            </a:r>
            <a:endParaRPr lang="ru-RU" sz="1800" dirty="0" smtClean="0">
              <a:latin typeface="Arial" panose="020B0604020202020204" pitchFamily="34" charset="0"/>
              <a:cs typeface="Arial" panose="020B0604020202020204" pitchFamily="34" charset="0"/>
            </a:endParaRPr>
          </a:p>
          <a:p>
            <a:r>
              <a:rPr lang="ru-RU" sz="1800" b="1" dirty="0" smtClean="0">
                <a:latin typeface="Arial" panose="020B0604020202020204" pitchFamily="34" charset="0"/>
                <a:cs typeface="Arial" panose="020B0604020202020204" pitchFamily="34" charset="0"/>
              </a:rPr>
              <a:t>Окончание приема документов для поступающих на бюджет по результатам ЕГЭ — 20 июля - 25 июля </a:t>
            </a:r>
          </a:p>
          <a:p>
            <a:pPr marL="0" indent="0">
              <a:buNone/>
            </a:pPr>
            <a:r>
              <a:rPr lang="ru-RU" sz="1800" dirty="0" smtClean="0">
                <a:latin typeface="Arial" panose="020B0604020202020204" pitchFamily="34" charset="0"/>
                <a:cs typeface="Arial" panose="020B0604020202020204" pitchFamily="34" charset="0"/>
              </a:rPr>
              <a:t>Данный срок является окончанием приема документов только для тех абитуриентов, которые поступают на очную форму обучения на бюджет. Для заочного срок, как правило, сроки продлеваются до декабря. На </a:t>
            </a:r>
            <a:r>
              <a:rPr lang="ru-RU" sz="1800" dirty="0" err="1" smtClean="0">
                <a:latin typeface="Arial" panose="020B0604020202020204" pitchFamily="34" charset="0"/>
                <a:cs typeface="Arial" panose="020B0604020202020204" pitchFamily="34" charset="0"/>
              </a:rPr>
              <a:t>дистанионку</a:t>
            </a:r>
            <a:r>
              <a:rPr lang="ru-RU" sz="1800" dirty="0" smtClean="0">
                <a:latin typeface="Arial" panose="020B0604020202020204" pitchFamily="34" charset="0"/>
                <a:cs typeface="Arial" panose="020B0604020202020204" pitchFamily="34" charset="0"/>
              </a:rPr>
              <a:t> можно подавать документы круглый год.</a:t>
            </a:r>
          </a:p>
          <a:p>
            <a:r>
              <a:rPr lang="ru-RU" sz="1800" b="1" dirty="0" smtClean="0">
                <a:latin typeface="Arial" panose="020B0604020202020204" pitchFamily="34" charset="0"/>
                <a:cs typeface="Arial" panose="020B0604020202020204" pitchFamily="34" charset="0"/>
              </a:rPr>
              <a:t>Размещение списков поступающих на сайтах вузов — 27 июля</a:t>
            </a:r>
          </a:p>
          <a:p>
            <a:pPr marL="0" indent="0">
              <a:buNone/>
            </a:pPr>
            <a:r>
              <a:rPr lang="ru-RU" sz="1800" dirty="0">
                <a:latin typeface="Arial" panose="020B0604020202020204" pitchFamily="34" charset="0"/>
                <a:cs typeface="Arial" panose="020B0604020202020204" pitchFamily="34" charset="0"/>
              </a:rPr>
              <a:t>По закону все вузы 27 июля обязаны опубликовать конкурсные списки поступающих (на очную форму бюджет) для того, чтобы поступающие оценили свои шансы пройти в тот или иной вуз. В это время нужно активно </a:t>
            </a:r>
            <a:r>
              <a:rPr lang="ru-RU" sz="1800" dirty="0" err="1">
                <a:latin typeface="Arial" panose="020B0604020202020204" pitchFamily="34" charset="0"/>
                <a:cs typeface="Arial" panose="020B0604020202020204" pitchFamily="34" charset="0"/>
              </a:rPr>
              <a:t>мониторить</a:t>
            </a:r>
            <a:r>
              <a:rPr lang="ru-RU" sz="1800" dirty="0">
                <a:latin typeface="Arial" panose="020B0604020202020204" pitchFamily="34" charset="0"/>
                <a:cs typeface="Arial" panose="020B0604020202020204" pitchFamily="34" charset="0"/>
              </a:rPr>
              <a:t> списки и оценить свои шансы поступить на бюджет в нужный вуз. </a:t>
            </a:r>
            <a:r>
              <a:rPr lang="ru-RU" sz="1800" dirty="0" smtClean="0">
                <a:latin typeface="Arial" panose="020B0604020202020204" pitchFamily="34" charset="0"/>
                <a:cs typeface="Arial" panose="020B0604020202020204" pitchFamily="34" charset="0"/>
              </a:rPr>
              <a:t>Как </a:t>
            </a:r>
            <a:r>
              <a:rPr lang="ru-RU" sz="1800" dirty="0">
                <a:latin typeface="Arial" panose="020B0604020202020204" pitchFamily="34" charset="0"/>
                <a:cs typeface="Arial" panose="020B0604020202020204" pitchFamily="34" charset="0"/>
              </a:rPr>
              <a:t>правило, большая часть вузов размещает списки сразу же после начала приема документов</a:t>
            </a:r>
            <a:r>
              <a:rPr lang="ru-RU" sz="1800" dirty="0" smtClean="0">
                <a:latin typeface="Arial" panose="020B0604020202020204" pitchFamily="34" charset="0"/>
                <a:cs typeface="Arial" panose="020B0604020202020204" pitchFamily="34" charset="0"/>
              </a:rPr>
              <a:t>.</a:t>
            </a:r>
          </a:p>
        </p:txBody>
      </p:sp>
      <p:pic>
        <p:nvPicPr>
          <p:cNvPr id="9" name="Рисунок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3885967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61288"/>
            <a:ext cx="10515600" cy="857187"/>
          </a:xfrm>
        </p:spPr>
        <p:txBody>
          <a:bodyPr>
            <a:normAutofit fontScale="90000"/>
          </a:bodyPr>
          <a:lstStyle/>
          <a:p>
            <a:r>
              <a:rPr lang="ru-RU" sz="3200" b="1" dirty="0" smtClean="0">
                <a:latin typeface="Arial" panose="020B0604020202020204" pitchFamily="34" charset="0"/>
                <a:cs typeface="Arial" panose="020B0604020202020204" pitchFamily="34" charset="0"/>
              </a:rPr>
              <a:t>Даты поступления 2023 (на очное бюджет/платное)</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1847088"/>
            <a:ext cx="10515600" cy="4736591"/>
          </a:xfrm>
        </p:spPr>
        <p:txBody>
          <a:bodyPr>
            <a:normAutofit fontScale="77500" lnSpcReduction="20000"/>
          </a:bodyPr>
          <a:lstStyle/>
          <a:p>
            <a:pPr marL="0" indent="0">
              <a:buNone/>
            </a:pPr>
            <a:r>
              <a:rPr lang="ru-RU" sz="1800" b="1" dirty="0" smtClean="0">
                <a:latin typeface="Arial" panose="020B0604020202020204" pitchFamily="34" charset="0"/>
                <a:cs typeface="Arial" panose="020B0604020202020204" pitchFamily="34" charset="0"/>
              </a:rPr>
              <a:t>ЗАЧИСЛЕНИЕ В ВУЗЫ  </a:t>
            </a:r>
          </a:p>
          <a:p>
            <a:r>
              <a:rPr lang="ru-RU" sz="1800" b="1" dirty="0" smtClean="0">
                <a:latin typeface="Arial" panose="020B0604020202020204" pitchFamily="34" charset="0"/>
                <a:cs typeface="Arial" panose="020B0604020202020204" pitchFamily="34" charset="0"/>
              </a:rPr>
              <a:t>Приоритетное зачисление — 28 июля - 30 июля </a:t>
            </a:r>
          </a:p>
          <a:p>
            <a:pPr marL="0" indent="0">
              <a:buNone/>
            </a:pPr>
            <a:r>
              <a:rPr lang="ru-RU" sz="1800" dirty="0">
                <a:latin typeface="Arial" panose="020B0604020202020204" pitchFamily="34" charset="0"/>
                <a:cs typeface="Arial" panose="020B0604020202020204" pitchFamily="34" charset="0"/>
              </a:rPr>
              <a:t>В рамках приоритетного этапа зачисляются категории абитуриентов, которые имеют право поступления без вступительных испытаний. Также зачисляются льготники, </a:t>
            </a:r>
            <a:r>
              <a:rPr lang="ru-RU" sz="1800" dirty="0" err="1">
                <a:latin typeface="Arial" panose="020B0604020202020204" pitchFamily="34" charset="0"/>
                <a:cs typeface="Arial" panose="020B0604020202020204" pitchFamily="34" charset="0"/>
              </a:rPr>
              <a:t>целевики</a:t>
            </a:r>
            <a:r>
              <a:rPr lang="ru-RU" sz="1800" dirty="0">
                <a:latin typeface="Arial" panose="020B0604020202020204" pitchFamily="34" charset="0"/>
                <a:cs typeface="Arial" panose="020B0604020202020204" pitchFamily="34" charset="0"/>
              </a:rPr>
              <a:t>, поступающие в пределах особой квоты, победители и призеры олимпиад</a:t>
            </a:r>
            <a:r>
              <a:rPr lang="ru-RU" sz="1800" dirty="0" smtClean="0">
                <a:latin typeface="Arial" panose="020B0604020202020204" pitchFamily="34" charset="0"/>
                <a:cs typeface="Arial" panose="020B0604020202020204" pitchFamily="34" charset="0"/>
              </a:rPr>
              <a:t>.</a:t>
            </a:r>
          </a:p>
          <a:p>
            <a:pPr marL="0" indent="0">
              <a:buNone/>
            </a:pPr>
            <a:r>
              <a:rPr lang="ru-RU" sz="1800" i="1" dirty="0" smtClean="0">
                <a:latin typeface="Arial" panose="020B0604020202020204" pitchFamily="34" charset="0"/>
                <a:cs typeface="Arial" panose="020B0604020202020204" pitchFamily="34" charset="0"/>
              </a:rPr>
              <a:t>28 </a:t>
            </a:r>
            <a:r>
              <a:rPr lang="ru-RU" sz="1800" i="1" dirty="0">
                <a:latin typeface="Arial" panose="020B0604020202020204" pitchFamily="34" charset="0"/>
                <a:cs typeface="Arial" panose="020B0604020202020204" pitchFamily="34" charset="0"/>
              </a:rPr>
              <a:t>июля </a:t>
            </a:r>
            <a:r>
              <a:rPr lang="ru-RU" sz="1800" dirty="0">
                <a:latin typeface="Arial" panose="020B0604020202020204" pitchFamily="34" charset="0"/>
                <a:cs typeface="Arial" panose="020B0604020202020204" pitchFamily="34" charset="0"/>
              </a:rPr>
              <a:t>завершается прием оригиналов документов (</a:t>
            </a:r>
            <a:r>
              <a:rPr lang="ru-RU" sz="1800" dirty="0" smtClean="0">
                <a:latin typeface="Arial" panose="020B0604020202020204" pitchFamily="34" charset="0"/>
                <a:cs typeface="Arial" panose="020B0604020202020204" pitchFamily="34" charset="0"/>
              </a:rPr>
              <a:t>выставление </a:t>
            </a:r>
            <a:r>
              <a:rPr lang="ru-RU" sz="1800" dirty="0">
                <a:latin typeface="Arial" panose="020B0604020202020204" pitchFamily="34" charset="0"/>
                <a:cs typeface="Arial" panose="020B0604020202020204" pitchFamily="34" charset="0"/>
              </a:rPr>
              <a:t>отметок о предоставлении оригинала на ЕГПУ как альтернатива). Поэтому через </a:t>
            </a:r>
            <a:r>
              <a:rPr lang="ru-RU" sz="1800" dirty="0" err="1">
                <a:latin typeface="Arial" panose="020B0604020202020204" pitchFamily="34" charset="0"/>
                <a:cs typeface="Arial" panose="020B0604020202020204" pitchFamily="34" charset="0"/>
              </a:rPr>
              <a:t>Госуслуги</a:t>
            </a:r>
            <a:r>
              <a:rPr lang="ru-RU" sz="1800" dirty="0">
                <a:latin typeface="Arial" panose="020B0604020202020204" pitchFamily="34" charset="0"/>
                <a:cs typeface="Arial" panose="020B0604020202020204" pitchFamily="34" charset="0"/>
              </a:rPr>
              <a:t> удобнее. </a:t>
            </a:r>
            <a:endParaRPr lang="ru-RU" sz="1800" dirty="0" smtClean="0">
              <a:latin typeface="Arial" panose="020B0604020202020204" pitchFamily="34" charset="0"/>
              <a:cs typeface="Arial" panose="020B0604020202020204" pitchFamily="34" charset="0"/>
            </a:endParaRPr>
          </a:p>
          <a:p>
            <a:pPr marL="0" indent="0">
              <a:buNone/>
            </a:pPr>
            <a:r>
              <a:rPr lang="ru-RU" sz="1800" i="1" dirty="0" smtClean="0">
                <a:latin typeface="Arial" panose="020B0604020202020204" pitchFamily="34" charset="0"/>
                <a:cs typeface="Arial" panose="020B0604020202020204" pitchFamily="34" charset="0"/>
              </a:rPr>
              <a:t>29-30 </a:t>
            </a:r>
            <a:r>
              <a:rPr lang="ru-RU" sz="1800" i="1" dirty="0">
                <a:latin typeface="Arial" panose="020B0604020202020204" pitchFamily="34" charset="0"/>
                <a:cs typeface="Arial" panose="020B0604020202020204" pitchFamily="34" charset="0"/>
              </a:rPr>
              <a:t>июля </a:t>
            </a:r>
            <a:r>
              <a:rPr lang="ru-RU" sz="1800" dirty="0">
                <a:latin typeface="Arial" panose="020B0604020202020204" pitchFamily="34" charset="0"/>
                <a:cs typeface="Arial" panose="020B0604020202020204" pitchFamily="34" charset="0"/>
              </a:rPr>
              <a:t>издаются приказы о зачислении.</a:t>
            </a:r>
            <a:endParaRPr lang="ru-RU" sz="1800" dirty="0" smtClean="0">
              <a:latin typeface="Arial" panose="020B0604020202020204" pitchFamily="34" charset="0"/>
              <a:cs typeface="Arial" panose="020B0604020202020204" pitchFamily="34" charset="0"/>
            </a:endParaRPr>
          </a:p>
          <a:p>
            <a:r>
              <a:rPr lang="ru-RU" sz="1800" b="1" dirty="0" smtClean="0">
                <a:latin typeface="Arial" panose="020B0604020202020204" pitchFamily="34" charset="0"/>
                <a:cs typeface="Arial" panose="020B0604020202020204" pitchFamily="34" charset="0"/>
              </a:rPr>
              <a:t>Основной этап зачисления на бюджет — 3 августа - 9 августа </a:t>
            </a:r>
          </a:p>
          <a:p>
            <a:pPr marL="0" indent="0">
              <a:buNone/>
            </a:pPr>
            <a:r>
              <a:rPr lang="ru-RU" sz="1800" i="1" dirty="0" smtClean="0">
                <a:latin typeface="Arial" panose="020B0604020202020204" pitchFamily="34" charset="0"/>
                <a:cs typeface="Arial" panose="020B0604020202020204" pitchFamily="34" charset="0"/>
              </a:rPr>
              <a:t>3 </a:t>
            </a:r>
            <a:r>
              <a:rPr lang="ru-RU" sz="1800" i="1" dirty="0">
                <a:latin typeface="Arial" panose="020B0604020202020204" pitchFamily="34" charset="0"/>
                <a:cs typeface="Arial" panose="020B0604020202020204" pitchFamily="34" charset="0"/>
              </a:rPr>
              <a:t>августа </a:t>
            </a:r>
            <a:r>
              <a:rPr lang="ru-RU" sz="1800" dirty="0">
                <a:latin typeface="Arial" panose="020B0604020202020204" pitchFamily="34" charset="0"/>
                <a:cs typeface="Arial" panose="020B0604020202020204" pitchFamily="34" charset="0"/>
              </a:rPr>
              <a:t>завершается прием оригиналов документов </a:t>
            </a:r>
            <a:r>
              <a:rPr lang="ru-RU" sz="1800">
                <a:latin typeface="Arial" panose="020B0604020202020204" pitchFamily="34" charset="0"/>
                <a:cs typeface="Arial" panose="020B0604020202020204" pitchFamily="34" charset="0"/>
              </a:rPr>
              <a:t>(</a:t>
            </a:r>
            <a:r>
              <a:rPr lang="ru-RU" sz="1800" smtClean="0">
                <a:latin typeface="Arial" panose="020B0604020202020204" pitchFamily="34" charset="0"/>
                <a:cs typeface="Arial" panose="020B0604020202020204" pitchFamily="34" charset="0"/>
              </a:rPr>
              <a:t>выставление </a:t>
            </a:r>
            <a:r>
              <a:rPr lang="ru-RU" sz="1800" dirty="0">
                <a:latin typeface="Arial" panose="020B0604020202020204" pitchFamily="34" charset="0"/>
                <a:cs typeface="Arial" panose="020B0604020202020204" pitchFamily="34" charset="0"/>
              </a:rPr>
              <a:t>отметок о предоставлении оригинала на ЕГПУ как альтернатива</a:t>
            </a:r>
            <a:r>
              <a:rPr lang="ru-RU" sz="1800" dirty="0" smtClean="0">
                <a:latin typeface="Arial" panose="020B0604020202020204" pitchFamily="34" charset="0"/>
                <a:cs typeface="Arial" panose="020B0604020202020204" pitchFamily="34" charset="0"/>
              </a:rPr>
              <a:t>).</a:t>
            </a:r>
          </a:p>
          <a:p>
            <a:pPr marL="0" indent="0">
              <a:buNone/>
            </a:pPr>
            <a:r>
              <a:rPr lang="ru-RU" sz="1800" i="1" dirty="0" smtClean="0">
                <a:latin typeface="Arial" panose="020B0604020202020204" pitchFamily="34" charset="0"/>
                <a:cs typeface="Arial" panose="020B0604020202020204" pitchFamily="34" charset="0"/>
              </a:rPr>
              <a:t>4-9 </a:t>
            </a:r>
            <a:r>
              <a:rPr lang="ru-RU" sz="1800" i="1" dirty="0">
                <a:latin typeface="Arial" panose="020B0604020202020204" pitchFamily="34" charset="0"/>
                <a:cs typeface="Arial" panose="020B0604020202020204" pitchFamily="34" charset="0"/>
              </a:rPr>
              <a:t>августа </a:t>
            </a:r>
            <a:r>
              <a:rPr lang="ru-RU" sz="1800" dirty="0">
                <a:latin typeface="Arial" panose="020B0604020202020204" pitchFamily="34" charset="0"/>
                <a:cs typeface="Arial" panose="020B0604020202020204" pitchFamily="34" charset="0"/>
              </a:rPr>
              <a:t>издаются приказы о зачислении.</a:t>
            </a:r>
            <a:endParaRPr lang="ru-RU" sz="1800" dirty="0" smtClean="0">
              <a:latin typeface="Arial" panose="020B0604020202020204" pitchFamily="34" charset="0"/>
              <a:cs typeface="Arial" panose="020B0604020202020204" pitchFamily="34" charset="0"/>
            </a:endParaRPr>
          </a:p>
          <a:p>
            <a:r>
              <a:rPr lang="ru-RU" sz="1800" b="1" dirty="0" smtClean="0">
                <a:latin typeface="Arial" panose="020B0604020202020204" pitchFamily="34" charset="0"/>
                <a:cs typeface="Arial" panose="020B0604020202020204" pitchFamily="34" charset="0"/>
              </a:rPr>
              <a:t>Дополнительный набор на бюджет 10 августа - 29 августа </a:t>
            </a:r>
          </a:p>
          <a:p>
            <a:pPr marL="0" indent="0">
              <a:buNone/>
            </a:pPr>
            <a:r>
              <a:rPr lang="ru-RU" sz="1800" dirty="0">
                <a:latin typeface="Arial" panose="020B0604020202020204" pitchFamily="34" charset="0"/>
                <a:cs typeface="Arial" panose="020B0604020202020204" pitchFamily="34" charset="0"/>
              </a:rPr>
              <a:t>Если после основной волны останутся незанятые бюджетные места, вуз объявит о дополнительном наборе. Дополнительный набор проводится в срок с 10 до 29 августа. Конкретный даты вуз устанавливает самостоятельно. Мы приводим эти даты в </a:t>
            </a:r>
            <a:r>
              <a:rPr lang="ru-RU" sz="1800" dirty="0">
                <a:latin typeface="Arial" panose="020B0604020202020204" pitchFamily="34" charset="0"/>
                <a:cs typeface="Arial" panose="020B0604020202020204" pitchFamily="34" charset="0"/>
                <a:hlinkClick r:id="rId2"/>
              </a:rPr>
              <a:t>датах поступления в конкретные вузы</a:t>
            </a:r>
            <a:r>
              <a:rPr lang="ru-RU" sz="1800" dirty="0">
                <a:latin typeface="Arial" panose="020B0604020202020204" pitchFamily="34" charset="0"/>
                <a:cs typeface="Arial" panose="020B0604020202020204" pitchFamily="34" charset="0"/>
              </a:rPr>
              <a:t>.</a:t>
            </a:r>
            <a:endParaRPr lang="ru-RU" sz="1800" dirty="0" smtClean="0">
              <a:latin typeface="Arial" panose="020B0604020202020204" pitchFamily="34" charset="0"/>
              <a:cs typeface="Arial" panose="020B0604020202020204" pitchFamily="34" charset="0"/>
            </a:endParaRPr>
          </a:p>
          <a:p>
            <a:r>
              <a:rPr lang="ru-RU" sz="1800" b="1" dirty="0" smtClean="0">
                <a:latin typeface="Arial" panose="020B0604020202020204" pitchFamily="34" charset="0"/>
                <a:cs typeface="Arial" panose="020B0604020202020204" pitchFamily="34" charset="0"/>
              </a:rPr>
              <a:t>Возможность поступить на платное для тех, кто не прошел на бюджет</a:t>
            </a:r>
          </a:p>
          <a:p>
            <a:pPr marL="0" indent="0">
              <a:buNone/>
            </a:pPr>
            <a:r>
              <a:rPr lang="ru-RU" sz="1800" dirty="0">
                <a:latin typeface="Arial" panose="020B0604020202020204" pitchFamily="34" charset="0"/>
                <a:cs typeface="Arial" panose="020B0604020202020204" pitchFamily="34" charset="0"/>
              </a:rPr>
              <a:t>Если вы не поступили на бюджет, то будет возможность поступить на платное</a:t>
            </a:r>
            <a:r>
              <a:rPr lang="ru-RU" sz="1800" dirty="0" smtClean="0">
                <a:latin typeface="Arial" panose="020B0604020202020204" pitchFamily="34" charset="0"/>
                <a:cs typeface="Arial" panose="020B0604020202020204" pitchFamily="34" charset="0"/>
              </a:rPr>
              <a:t>. В этом году вузы ограничили поступление на очное платное. Нельзя будет поступить позже 20 августа.</a:t>
            </a:r>
            <a:endParaRPr lang="ru-RU" sz="18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2093568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title"/>
          </p:nvPr>
        </p:nvSpPr>
        <p:spPr>
          <a:xfrm>
            <a:off x="838200" y="1161288"/>
            <a:ext cx="10515600" cy="857187"/>
          </a:xfrm>
        </p:spPr>
        <p:txBody>
          <a:bodyPr>
            <a:normAutofit/>
          </a:bodyPr>
          <a:lstStyle/>
          <a:p>
            <a:r>
              <a:rPr lang="ru-RU" sz="3200" b="1" dirty="0" smtClean="0">
                <a:latin typeface="Arial" panose="020B0604020202020204" pitchFamily="34" charset="0"/>
                <a:cs typeface="Arial" panose="020B0604020202020204" pitchFamily="34" charset="0"/>
              </a:rPr>
              <a:t>Советы поступающим 2023</a:t>
            </a:r>
            <a:endParaRPr lang="ru-RU" sz="3200" b="1" dirty="0">
              <a:latin typeface="Arial" panose="020B0604020202020204" pitchFamily="34" charset="0"/>
              <a:cs typeface="Arial" panose="020B0604020202020204" pitchFamily="34" charset="0"/>
            </a:endParaRPr>
          </a:p>
        </p:txBody>
      </p:sp>
      <p:sp>
        <p:nvSpPr>
          <p:cNvPr id="8" name="Объект 2"/>
          <p:cNvSpPr>
            <a:spLocks noGrp="1"/>
          </p:cNvSpPr>
          <p:nvPr>
            <p:ph idx="1"/>
          </p:nvPr>
        </p:nvSpPr>
        <p:spPr>
          <a:xfrm>
            <a:off x="838200" y="2018475"/>
            <a:ext cx="10515600" cy="4158488"/>
          </a:xfrm>
        </p:spPr>
        <p:txBody>
          <a:bodyPr>
            <a:normAutofit/>
          </a:bodyPr>
          <a:lstStyle/>
          <a:p>
            <a:r>
              <a:rPr lang="ru-RU" sz="1800" dirty="0">
                <a:latin typeface="Arial" panose="020B0604020202020204" pitchFamily="34" charset="0"/>
                <a:cs typeface="Arial" panose="020B0604020202020204" pitchFamily="34" charset="0"/>
              </a:rPr>
              <a:t>Подайте заявление в максимальное количество вузов для перестраховки. Включите в список те вузы, в которые вы точно проходите (пусть менее привлекательные), чтобы не остаться без места. Для этого пользуйтесь </a:t>
            </a:r>
            <a:r>
              <a:rPr lang="ru-RU" sz="1800" dirty="0" smtClean="0">
                <a:latin typeface="Arial" panose="020B0604020202020204" pitchFamily="34" charset="0"/>
                <a:cs typeface="Arial" panose="020B0604020202020204" pitchFamily="34" charset="0"/>
              </a:rPr>
              <a:t>инструментом Анализ шансов поступить онлайн — </a:t>
            </a:r>
            <a:r>
              <a:rPr lang="en-US" sz="1800" dirty="0">
                <a:latin typeface="Arial" panose="020B0604020202020204" pitchFamily="34" charset="0"/>
                <a:cs typeface="Arial" panose="020B0604020202020204" pitchFamily="34" charset="0"/>
                <a:hlinkClick r:id="rId2"/>
              </a:rPr>
              <a:t>https://vuzopedia.ru/analize-admission</a:t>
            </a:r>
            <a:r>
              <a:rPr lang="ru-RU" sz="1800" dirty="0" smtClean="0">
                <a:latin typeface="Arial" panose="020B0604020202020204" pitchFamily="34" charset="0"/>
                <a:cs typeface="Arial" panose="020B0604020202020204" pitchFamily="34" charset="0"/>
                <a:hlinkClick r:id="rId2"/>
              </a:rPr>
              <a:t> </a:t>
            </a:r>
            <a:r>
              <a:rPr lang="ru-RU" sz="1800" dirty="0" smtClean="0">
                <a:latin typeface="Arial" panose="020B0604020202020204" pitchFamily="34" charset="0"/>
                <a:cs typeface="Arial" panose="020B0604020202020204" pitchFamily="34" charset="0"/>
              </a:rPr>
              <a:t>и сайтами вузов.</a:t>
            </a:r>
          </a:p>
          <a:p>
            <a:r>
              <a:rPr lang="ru-RU" sz="1800" dirty="0" smtClean="0">
                <a:latin typeface="Arial" panose="020B0604020202020204" pitchFamily="34" charset="0"/>
                <a:cs typeface="Arial" panose="020B0604020202020204" pitchFamily="34" charset="0"/>
              </a:rPr>
              <a:t>Подайте </a:t>
            </a:r>
            <a:r>
              <a:rPr lang="ru-RU" sz="1800" dirty="0">
                <a:latin typeface="Arial" panose="020B0604020202020204" pitchFamily="34" charset="0"/>
                <a:cs typeface="Arial" panose="020B0604020202020204" pitchFamily="34" charset="0"/>
              </a:rPr>
              <a:t>заявление на максимальное количество специальностей в каждом вузе</a:t>
            </a:r>
            <a:r>
              <a:rPr lang="ru-RU" sz="1800" dirty="0" smtClean="0">
                <a:latin typeface="Arial" panose="020B0604020202020204" pitchFamily="34" charset="0"/>
                <a:cs typeface="Arial" panose="020B0604020202020204" pitchFamily="34" charset="0"/>
              </a:rPr>
              <a:t>.</a:t>
            </a:r>
          </a:p>
          <a:p>
            <a:r>
              <a:rPr lang="ru-RU" sz="1800" dirty="0" smtClean="0">
                <a:latin typeface="Arial" panose="020B0604020202020204" pitchFamily="34" charset="0"/>
                <a:cs typeface="Arial" panose="020B0604020202020204" pitchFamily="34" charset="0"/>
              </a:rPr>
              <a:t>Здраво </a:t>
            </a:r>
            <a:r>
              <a:rPr lang="ru-RU" sz="1800" dirty="0">
                <a:latin typeface="Arial" panose="020B0604020202020204" pitchFamily="34" charset="0"/>
                <a:cs typeface="Arial" panose="020B0604020202020204" pitchFamily="34" charset="0"/>
              </a:rPr>
              <a:t>оцените свои силы. Если вы набираете </a:t>
            </a:r>
            <a:r>
              <a:rPr lang="ru-RU" sz="1800" dirty="0" smtClean="0">
                <a:latin typeface="Arial" panose="020B0604020202020204" pitchFamily="34" charset="0"/>
                <a:cs typeface="Arial" panose="020B0604020202020204" pitchFamily="34" charset="0"/>
              </a:rPr>
              <a:t>на пробниках 150 </a:t>
            </a:r>
            <a:r>
              <a:rPr lang="ru-RU" sz="1800" dirty="0">
                <a:latin typeface="Arial" panose="020B0604020202020204" pitchFamily="34" charset="0"/>
                <a:cs typeface="Arial" panose="020B0604020202020204" pitchFamily="34" charset="0"/>
              </a:rPr>
              <a:t>баллов по 3 предметам на пробных ЕГЭ, то </a:t>
            </a:r>
            <a:r>
              <a:rPr lang="ru-RU" sz="1800" dirty="0" smtClean="0">
                <a:latin typeface="Arial" panose="020B0604020202020204" pitchFamily="34" charset="0"/>
                <a:cs typeface="Arial" panose="020B0604020202020204" pitchFamily="34" charset="0"/>
              </a:rPr>
              <a:t>в </a:t>
            </a:r>
            <a:r>
              <a:rPr lang="ru-RU" sz="1800" dirty="0">
                <a:latin typeface="Arial" panose="020B0604020202020204" pitchFamily="34" charset="0"/>
                <a:cs typeface="Arial" panose="020B0604020202020204" pitchFamily="34" charset="0"/>
              </a:rPr>
              <a:t>МГУ вы не поступите</a:t>
            </a:r>
            <a:r>
              <a:rPr lang="ru-RU" sz="1800" dirty="0" smtClean="0">
                <a:latin typeface="Arial" panose="020B0604020202020204" pitchFamily="34" charset="0"/>
                <a:cs typeface="Arial" panose="020B0604020202020204" pitchFamily="34" charset="0"/>
              </a:rPr>
              <a:t>. </a:t>
            </a:r>
          </a:p>
          <a:p>
            <a:r>
              <a:rPr lang="ru-RU" sz="1800" dirty="0" smtClean="0">
                <a:latin typeface="Arial" panose="020B0604020202020204" pitchFamily="34" charset="0"/>
                <a:cs typeface="Arial" panose="020B0604020202020204" pitchFamily="34" charset="0"/>
              </a:rPr>
              <a:t>Подайте </a:t>
            </a:r>
            <a:r>
              <a:rPr lang="ru-RU" sz="1800" dirty="0">
                <a:latin typeface="Arial" panose="020B0604020202020204" pitchFamily="34" charset="0"/>
                <a:cs typeface="Arial" panose="020B0604020202020204" pitchFamily="34" charset="0"/>
              </a:rPr>
              <a:t>документы на все формы обучения, чтобы увеличить шансы поступить.</a:t>
            </a:r>
            <a:endParaRPr lang="ru-RU" sz="1800" dirty="0" smtClean="0">
              <a:latin typeface="Arial" panose="020B0604020202020204" pitchFamily="34" charset="0"/>
              <a:cs typeface="Arial" panose="020B0604020202020204" pitchFamily="34" charset="0"/>
            </a:endParaRPr>
          </a:p>
          <a:p>
            <a:r>
              <a:rPr lang="ru-RU" sz="1800" dirty="0" smtClean="0">
                <a:latin typeface="Arial" panose="020B0604020202020204" pitchFamily="34" charset="0"/>
                <a:cs typeface="Arial" panose="020B0604020202020204" pitchFamily="34" charset="0"/>
              </a:rPr>
              <a:t>Воспользуйтесь правом на индивидуальные достижения при наличии оснований.</a:t>
            </a:r>
          </a:p>
          <a:p>
            <a:r>
              <a:rPr lang="ru-RU" sz="1800" dirty="0" smtClean="0">
                <a:latin typeface="Arial" panose="020B0604020202020204" pitchFamily="34" charset="0"/>
                <a:cs typeface="Arial" panose="020B0604020202020204" pitchFamily="34" charset="0"/>
              </a:rPr>
              <a:t>Подавайте документы онлайн, желательно через </a:t>
            </a:r>
            <a:r>
              <a:rPr lang="ru-RU" sz="1800" dirty="0" err="1" smtClean="0">
                <a:latin typeface="Arial" panose="020B0604020202020204" pitchFamily="34" charset="0"/>
                <a:cs typeface="Arial" panose="020B0604020202020204" pitchFamily="34" charset="0"/>
              </a:rPr>
              <a:t>Госуслуги</a:t>
            </a:r>
            <a:r>
              <a:rPr lang="ru-RU" sz="1800" dirty="0" smtClean="0">
                <a:latin typeface="Arial" panose="020B0604020202020204" pitchFamily="34" charset="0"/>
                <a:cs typeface="Arial" panose="020B0604020202020204" pitchFamily="34" charset="0"/>
              </a:rPr>
              <a:t>. Когда вы определитесь с вузом, сможете поставить отметку о предоставлении оригинала и избежать срочной отправки оригиналов. Если вуза нет в </a:t>
            </a:r>
            <a:r>
              <a:rPr lang="ru-RU" sz="1800" dirty="0" err="1" smtClean="0">
                <a:latin typeface="Arial" panose="020B0604020202020204" pitchFamily="34" charset="0"/>
                <a:cs typeface="Arial" panose="020B0604020202020204" pitchFamily="34" charset="0"/>
              </a:rPr>
              <a:t>Госуслугах</a:t>
            </a:r>
            <a:r>
              <a:rPr lang="ru-RU" sz="1800" dirty="0" smtClean="0">
                <a:latin typeface="Arial" panose="020B0604020202020204" pitchFamily="34" charset="0"/>
                <a:cs typeface="Arial" panose="020B0604020202020204" pitchFamily="34" charset="0"/>
              </a:rPr>
              <a:t>, подавайте через его сайт.</a:t>
            </a:r>
          </a:p>
          <a:p>
            <a:endParaRPr lang="ru-RU" sz="1800" dirty="0">
              <a:latin typeface="Arial" panose="020B0604020202020204" pitchFamily="34" charset="0"/>
              <a:cs typeface="Arial" panose="020B0604020202020204" pitchFamily="34" charset="0"/>
            </a:endParaRPr>
          </a:p>
        </p:txBody>
      </p:sp>
      <p:pic>
        <p:nvPicPr>
          <p:cNvPr id="9" name="Рисунок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3596099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1161288"/>
            <a:ext cx="10515600" cy="857187"/>
          </a:xfrm>
        </p:spPr>
        <p:txBody>
          <a:bodyPr>
            <a:normAutofit fontScale="90000"/>
          </a:bodyPr>
          <a:lstStyle/>
          <a:p>
            <a:r>
              <a:rPr lang="ru-RU" sz="3200" b="1" dirty="0" smtClean="0">
                <a:latin typeface="Arial" panose="020B0604020202020204" pitchFamily="34" charset="0"/>
                <a:cs typeface="Arial" panose="020B0604020202020204" pitchFamily="34" charset="0"/>
              </a:rPr>
              <a:t>За какие индивидуальные достижения добавляют баллы?</a:t>
            </a:r>
            <a:endParaRPr lang="ru-RU" sz="3200" b="1" dirty="0">
              <a:latin typeface="Arial" panose="020B0604020202020204" pitchFamily="34" charset="0"/>
              <a:cs typeface="Arial" panose="020B0604020202020204" pitchFamily="34" charset="0"/>
            </a:endParaRPr>
          </a:p>
        </p:txBody>
      </p:sp>
      <p:sp>
        <p:nvSpPr>
          <p:cNvPr id="5" name="Объект 2"/>
          <p:cNvSpPr>
            <a:spLocks noGrp="1"/>
          </p:cNvSpPr>
          <p:nvPr>
            <p:ph idx="1"/>
          </p:nvPr>
        </p:nvSpPr>
        <p:spPr>
          <a:xfrm>
            <a:off x="838200" y="2149475"/>
            <a:ext cx="10515600" cy="4027488"/>
          </a:xfrm>
        </p:spPr>
        <p:txBody>
          <a:bodyPr>
            <a:normAutofit/>
          </a:bodyPr>
          <a:lstStyle/>
          <a:p>
            <a:r>
              <a:rPr lang="ru-RU" sz="1800" dirty="0" smtClean="0">
                <a:latin typeface="Arial" panose="020B0604020202020204" pitchFamily="34" charset="0"/>
                <a:cs typeface="Arial" panose="020B0604020202020204" pitchFamily="34" charset="0"/>
              </a:rPr>
              <a:t>Каждый вуз самостоятельно определяет перечень индивидуальных достижений, за которые он добавляет баллы. Какой вуз за что добавляет по ссылке: </a:t>
            </a:r>
            <a:r>
              <a:rPr lang="en-US" sz="1800" dirty="0">
                <a:latin typeface="Arial" panose="020B0604020202020204" pitchFamily="34" charset="0"/>
                <a:cs typeface="Arial" panose="020B0604020202020204" pitchFamily="34" charset="0"/>
                <a:hlinkClick r:id="rId2"/>
              </a:rPr>
              <a:t>https://vuzopedia.ru/individualnye-dostizheniya</a:t>
            </a:r>
            <a:r>
              <a:rPr lang="ru-RU" sz="1800" dirty="0" smtClean="0">
                <a:latin typeface="Arial" panose="020B0604020202020204" pitchFamily="34" charset="0"/>
                <a:cs typeface="Arial" panose="020B0604020202020204" pitchFamily="34" charset="0"/>
              </a:rPr>
              <a:t> </a:t>
            </a:r>
          </a:p>
          <a:p>
            <a:r>
              <a:rPr lang="ru-RU" sz="1800" dirty="0">
                <a:latin typeface="Arial" panose="020B0604020202020204" pitchFamily="34" charset="0"/>
                <a:cs typeface="Arial" panose="020B0604020202020204" pitchFamily="34" charset="0"/>
              </a:rPr>
              <a:t>В сумме вы можете </a:t>
            </a:r>
            <a:r>
              <a:rPr lang="ru-RU" sz="1800" dirty="0" smtClean="0">
                <a:latin typeface="Arial" panose="020B0604020202020204" pitchFamily="34" charset="0"/>
                <a:cs typeface="Arial" panose="020B0604020202020204" pitchFamily="34" charset="0"/>
              </a:rPr>
              <a:t>прибавить </a:t>
            </a:r>
            <a:r>
              <a:rPr lang="ru-RU" sz="1800" dirty="0">
                <a:latin typeface="Arial" panose="020B0604020202020204" pitchFamily="34" charset="0"/>
                <a:cs typeface="Arial" panose="020B0604020202020204" pitchFamily="34" charset="0"/>
              </a:rPr>
              <a:t>не больше 10 дополнительных баллов. Не важно, имеете вы </a:t>
            </a:r>
            <a:r>
              <a:rPr lang="ru-RU" sz="1800" dirty="0" smtClean="0">
                <a:latin typeface="Arial" panose="020B0604020202020204" pitchFamily="34" charset="0"/>
                <a:cs typeface="Arial" panose="020B0604020202020204" pitchFamily="34" charset="0"/>
              </a:rPr>
              <a:t>100 </a:t>
            </a:r>
            <a:r>
              <a:rPr lang="ru-RU" sz="1800" dirty="0">
                <a:latin typeface="Arial" panose="020B0604020202020204" pitchFamily="34" charset="0"/>
                <a:cs typeface="Arial" panose="020B0604020202020204" pitchFamily="34" charset="0"/>
              </a:rPr>
              <a:t>или 11. Максимум зачтется </a:t>
            </a:r>
            <a:r>
              <a:rPr lang="ru-RU" sz="1800" dirty="0" smtClean="0">
                <a:latin typeface="Arial" panose="020B0604020202020204" pitchFamily="34" charset="0"/>
                <a:cs typeface="Arial" panose="020B0604020202020204" pitchFamily="34" charset="0"/>
              </a:rPr>
              <a:t>10</a:t>
            </a:r>
            <a:r>
              <a:rPr lang="en-US" sz="1800" dirty="0" smtClean="0">
                <a:latin typeface="Arial" panose="020B0604020202020204" pitchFamily="34" charset="0"/>
                <a:cs typeface="Arial" panose="020B0604020202020204" pitchFamily="34" charset="0"/>
              </a:rPr>
              <a:t>.</a:t>
            </a:r>
          </a:p>
          <a:p>
            <a:r>
              <a:rPr lang="ru-RU" sz="1800" dirty="0" smtClean="0">
                <a:latin typeface="Arial" panose="020B0604020202020204" pitchFamily="34" charset="0"/>
                <a:cs typeface="Arial" panose="020B0604020202020204" pitchFamily="34" charset="0"/>
              </a:rPr>
              <a:t>Вы можете получить баллы за значок ГТО, итоговое сочинение, аттестат с отличием (или диплом СПО с отличием)</a:t>
            </a:r>
            <a:r>
              <a:rPr lang="en-US" sz="1800" dirty="0" smtClean="0">
                <a:latin typeface="Arial" panose="020B0604020202020204" pitchFamily="34" charset="0"/>
                <a:cs typeface="Arial" panose="020B0604020202020204" pitchFamily="34" charset="0"/>
              </a:rPr>
              <a:t>, </a:t>
            </a:r>
            <a:r>
              <a:rPr lang="ru-RU" sz="1800" dirty="0" err="1" smtClean="0">
                <a:latin typeface="Arial" panose="020B0604020202020204" pitchFamily="34" charset="0"/>
                <a:cs typeface="Arial" panose="020B0604020202020204" pitchFamily="34" charset="0"/>
              </a:rPr>
              <a:t>волонтерство</a:t>
            </a:r>
            <a:r>
              <a:rPr lang="ru-RU" sz="1800" dirty="0" smtClean="0">
                <a:latin typeface="Arial" panose="020B0604020202020204" pitchFamily="34" charset="0"/>
                <a:cs typeface="Arial" panose="020B0604020202020204" pitchFamily="34" charset="0"/>
              </a:rPr>
              <a:t>, портфолио (например, в победе в олимпиадах, не дающих прочих преимуществ, список учитываемых олимпиад/мероприятий находится на сайтах вуза в правилах приема).</a:t>
            </a:r>
            <a:r>
              <a:rPr lang="ru-RU" sz="1800" dirty="0">
                <a:latin typeface="Arial" panose="020B0604020202020204" pitchFamily="34" charset="0"/>
                <a:cs typeface="Arial" panose="020B0604020202020204" pitchFamily="34" charset="0"/>
              </a:rPr>
              <a:t> </a:t>
            </a:r>
            <a:r>
              <a:rPr lang="ru-RU" sz="1800" dirty="0" smtClean="0">
                <a:latin typeface="Arial" panose="020B0604020202020204" pitchFamily="34" charset="0"/>
                <a:cs typeface="Arial" panose="020B0604020202020204" pitchFamily="34" charset="0"/>
              </a:rPr>
              <a:t>Правила приема – полезный документ, в котором подробно описан процесс поступления в конкретный вуз. Пользуйтесь, изучайте.</a:t>
            </a:r>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150906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838200" y="1161288"/>
            <a:ext cx="10515600" cy="857187"/>
          </a:xfrm>
        </p:spPr>
        <p:txBody>
          <a:bodyPr>
            <a:normAutofit/>
          </a:bodyPr>
          <a:lstStyle/>
          <a:p>
            <a:r>
              <a:rPr lang="ru-RU" sz="3200" b="1" dirty="0" smtClean="0">
                <a:latin typeface="Arial" panose="020B0604020202020204" pitchFamily="34" charset="0"/>
                <a:cs typeface="Arial" panose="020B0604020202020204" pitchFamily="34" charset="0"/>
              </a:rPr>
              <a:t>Что нужно учитывать при поступлении</a:t>
            </a:r>
            <a:endParaRPr lang="ru-RU" sz="3200" b="1" dirty="0">
              <a:latin typeface="Arial" panose="020B0604020202020204" pitchFamily="34" charset="0"/>
              <a:cs typeface="Arial" panose="020B0604020202020204" pitchFamily="34" charset="0"/>
            </a:endParaRPr>
          </a:p>
        </p:txBody>
      </p:sp>
      <p:sp>
        <p:nvSpPr>
          <p:cNvPr id="6" name="Объект 2"/>
          <p:cNvSpPr>
            <a:spLocks noGrp="1"/>
          </p:cNvSpPr>
          <p:nvPr>
            <p:ph idx="1"/>
          </p:nvPr>
        </p:nvSpPr>
        <p:spPr>
          <a:xfrm>
            <a:off x="838200" y="2018475"/>
            <a:ext cx="10515600" cy="4158488"/>
          </a:xfrm>
        </p:spPr>
        <p:txBody>
          <a:bodyPr>
            <a:normAutofit fontScale="77500" lnSpcReduction="20000"/>
          </a:bodyPr>
          <a:lstStyle/>
          <a:p>
            <a:r>
              <a:rPr lang="ru-RU" sz="1800" dirty="0" smtClean="0">
                <a:latin typeface="Arial" panose="020B0604020202020204" pitchFamily="34" charset="0"/>
                <a:cs typeface="Arial" panose="020B0604020202020204" pitchFamily="34" charset="0"/>
              </a:rPr>
              <a:t>Проходной балл </a:t>
            </a:r>
            <a:r>
              <a:rPr lang="en-US" sz="1800" dirty="0" smtClean="0">
                <a:latin typeface="Arial" panose="020B0604020202020204" pitchFamily="34" charset="0"/>
                <a:cs typeface="Arial" panose="020B0604020202020204" pitchFamily="34" charset="0"/>
              </a:rPr>
              <a:t>— </a:t>
            </a:r>
            <a:r>
              <a:rPr lang="ru-RU" sz="1800" dirty="0" smtClean="0">
                <a:latin typeface="Arial" panose="020B0604020202020204" pitchFamily="34" charset="0"/>
                <a:cs typeface="Arial" panose="020B0604020202020204" pitchFamily="34" charset="0"/>
              </a:rPr>
              <a:t>балл самого слабого абитуриента, поступившего на конкретный конкурс в конкретном вузе в прошлом году. Проходные баллы за этот год станут известны после окончания поступления 2023. Если проходной балл в МГТУ им. Баумана </a:t>
            </a:r>
            <a:r>
              <a:rPr lang="ru-RU" sz="1800" dirty="0">
                <a:latin typeface="Arial" panose="020B0604020202020204" pitchFamily="34" charset="0"/>
                <a:cs typeface="Arial" panose="020B0604020202020204" pitchFamily="34" charset="0"/>
              </a:rPr>
              <a:t>на специальность Автоматизация технологических процессов и </a:t>
            </a:r>
            <a:r>
              <a:rPr lang="ru-RU" sz="1800" dirty="0" smtClean="0">
                <a:latin typeface="Arial" panose="020B0604020202020204" pitchFamily="34" charset="0"/>
                <a:cs typeface="Arial" panose="020B0604020202020204" pitchFamily="34" charset="0"/>
              </a:rPr>
              <a:t>производств 266, то это значит, что наименьший балл поступившего 266. </a:t>
            </a:r>
          </a:p>
          <a:p>
            <a:r>
              <a:rPr lang="ru-RU" sz="1800" dirty="0" smtClean="0">
                <a:latin typeface="Arial" panose="020B0604020202020204" pitchFamily="34" charset="0"/>
                <a:cs typeface="Arial" panose="020B0604020202020204" pitchFamily="34" charset="0"/>
              </a:rPr>
              <a:t>Проходной балл 266 не означает, что вам нужно набрать 267 баллов, чтобы поступить на </a:t>
            </a:r>
            <a:r>
              <a:rPr lang="ru-RU" sz="1800" dirty="0">
                <a:latin typeface="Arial" panose="020B0604020202020204" pitchFamily="34" charset="0"/>
                <a:cs typeface="Arial" panose="020B0604020202020204" pitchFamily="34" charset="0"/>
              </a:rPr>
              <a:t>эту специальность. </a:t>
            </a:r>
            <a:endParaRPr lang="ru-RU" sz="1800" dirty="0" smtClean="0">
              <a:latin typeface="Arial" panose="020B0604020202020204" pitchFamily="34" charset="0"/>
              <a:cs typeface="Arial" panose="020B0604020202020204" pitchFamily="34" charset="0"/>
            </a:endParaRPr>
          </a:p>
          <a:p>
            <a:r>
              <a:rPr lang="ru-RU" sz="1800" dirty="0" smtClean="0">
                <a:latin typeface="Arial" panose="020B0604020202020204" pitchFamily="34" charset="0"/>
                <a:cs typeface="Arial" panose="020B0604020202020204" pitchFamily="34" charset="0"/>
              </a:rPr>
              <a:t>Проходной </a:t>
            </a:r>
            <a:r>
              <a:rPr lang="ru-RU" sz="1800" dirty="0">
                <a:latin typeface="Arial" panose="020B0604020202020204" pitchFamily="34" charset="0"/>
                <a:cs typeface="Arial" panose="020B0604020202020204" pitchFamily="34" charset="0"/>
              </a:rPr>
              <a:t>балл каждый год меняется. Чаще всего в сторону увеличения. Мы работаем с колоссальными объемами информации о проходных баллах во всех вузах </a:t>
            </a:r>
            <a:r>
              <a:rPr lang="ru-RU" sz="1800" dirty="0" smtClean="0">
                <a:latin typeface="Arial" panose="020B0604020202020204" pitchFamily="34" charset="0"/>
                <a:cs typeface="Arial" panose="020B0604020202020204" pitchFamily="34" charset="0"/>
              </a:rPr>
              <a:t>России</a:t>
            </a:r>
            <a:r>
              <a:rPr lang="ru-RU" sz="1800" dirty="0">
                <a:latin typeface="Arial" panose="020B0604020202020204" pitchFamily="34" charset="0"/>
                <a:cs typeface="Arial" panose="020B0604020202020204" pitchFamily="34" charset="0"/>
              </a:rPr>
              <a:t> </a:t>
            </a:r>
            <a:r>
              <a:rPr lang="ru-RU" sz="1800" dirty="0" smtClean="0">
                <a:latin typeface="Arial" panose="020B0604020202020204" pitchFamily="34" charset="0"/>
                <a:cs typeface="Arial" panose="020B0604020202020204" pitchFamily="34" charset="0"/>
              </a:rPr>
              <a:t>и сделали несколько выводов: </a:t>
            </a:r>
          </a:p>
          <a:p>
            <a:pPr>
              <a:buFont typeface="+mj-lt"/>
              <a:buAutoNum type="arabicPeriod"/>
            </a:pPr>
            <a:r>
              <a:rPr lang="ru-RU" sz="1800" dirty="0" smtClean="0">
                <a:latin typeface="Arial" panose="020B0604020202020204" pitchFamily="34" charset="0"/>
                <a:cs typeface="Arial" panose="020B0604020202020204" pitchFamily="34" charset="0"/>
              </a:rPr>
              <a:t>Есть </a:t>
            </a:r>
            <a:r>
              <a:rPr lang="ru-RU" sz="1800" dirty="0">
                <a:latin typeface="Arial" panose="020B0604020202020204" pitchFamily="34" charset="0"/>
                <a:cs typeface="Arial" panose="020B0604020202020204" pitchFamily="34" charset="0"/>
              </a:rPr>
              <a:t>точка зрения, что на баллы прошлых лет ориентироваться нельзя. Однако есть важный момент, о котором вы должны знать. Да, проходной балл прошлого года не значит, что в этом году его будет достаточно, чтобы поступить на бюджет. Но он показывает примерный диапазон баллов, которые вам нужно набрать. То есть если в прошлом году проходной балл на бюджет на специальность А в вуз Б был 150, то очень маловероятно, что в следующем году он будет 300. И если, например, в МГУ проходной балл был 353, то вряд ли вы сможете поступить в него с 220. Раз мы не знаем точного балла в этом году, то мы должны работать с вероятностями. </a:t>
            </a:r>
            <a:endParaRPr lang="ru-RU" sz="1800" dirty="0" smtClean="0">
              <a:latin typeface="Arial" panose="020B0604020202020204" pitchFamily="34" charset="0"/>
              <a:cs typeface="Arial" panose="020B0604020202020204" pitchFamily="34" charset="0"/>
            </a:endParaRPr>
          </a:p>
          <a:p>
            <a:pPr>
              <a:buFont typeface="+mj-lt"/>
              <a:buAutoNum type="arabicPeriod"/>
            </a:pPr>
            <a:r>
              <a:rPr lang="ru-RU" sz="1800" dirty="0" smtClean="0">
                <a:latin typeface="Arial" panose="020B0604020202020204" pitchFamily="34" charset="0"/>
                <a:cs typeface="Arial" panose="020B0604020202020204" pitchFamily="34" charset="0"/>
              </a:rPr>
              <a:t>Проходной </a:t>
            </a:r>
            <a:r>
              <a:rPr lang="ru-RU" sz="1800" dirty="0">
                <a:latin typeface="Arial" panose="020B0604020202020204" pitchFamily="34" charset="0"/>
                <a:cs typeface="Arial" panose="020B0604020202020204" pitchFamily="34" charset="0"/>
              </a:rPr>
              <a:t>балл определяется уровнем поступающих абитуриентов. Проходной балл на бюджет, например, 140 означает то, что уровень поступивших в прошлом году был не самым высоким или специальность не популярна среди абитуриентов. Еще это значит, что </a:t>
            </a:r>
            <a:r>
              <a:rPr lang="ru-RU" sz="1800" b="1" dirty="0">
                <a:latin typeface="Arial" panose="020B0604020202020204" pitchFamily="34" charset="0"/>
                <a:cs typeface="Arial" panose="020B0604020202020204" pitchFamily="34" charset="0"/>
              </a:rPr>
              <a:t>вуз не может привлечь абитуриентов с высокими баллами </a:t>
            </a:r>
            <a:r>
              <a:rPr lang="ru-RU" sz="1800" dirty="0">
                <a:latin typeface="Arial" panose="020B0604020202020204" pitchFamily="34" charset="0"/>
                <a:cs typeface="Arial" panose="020B0604020202020204" pitchFamily="34" charset="0"/>
              </a:rPr>
              <a:t>на все бюджетные места и часть заполняется абитуриентами с более низкими баллами. Вероятность того, что в этом году именно в этот вуз, а не в условный МГУ пойдут </a:t>
            </a:r>
            <a:r>
              <a:rPr lang="ru-RU" sz="1800" dirty="0" err="1" smtClean="0">
                <a:latin typeface="Arial" panose="020B0604020202020204" pitchFamily="34" charset="0"/>
                <a:cs typeface="Arial" panose="020B0604020202020204" pitchFamily="34" charset="0"/>
              </a:rPr>
              <a:t>стобальники</a:t>
            </a:r>
            <a:r>
              <a:rPr lang="ru-RU" sz="1800" dirty="0" smtClean="0">
                <a:latin typeface="Arial" panose="020B0604020202020204" pitchFamily="34" charset="0"/>
                <a:cs typeface="Arial" panose="020B0604020202020204" pitchFamily="34" charset="0"/>
              </a:rPr>
              <a:t>, </a:t>
            </a:r>
            <a:r>
              <a:rPr lang="ru-RU" sz="1800" dirty="0">
                <a:latin typeface="Arial" panose="020B0604020202020204" pitchFamily="34" charset="0"/>
                <a:cs typeface="Arial" panose="020B0604020202020204" pitchFamily="34" charset="0"/>
              </a:rPr>
              <a:t>близится к нулю. Мы не можем знать точные баллы, но можем предположить вероятность поступления на основании выборки в несколько прошлых лет. </a:t>
            </a:r>
            <a:endParaRPr lang="ru-RU" sz="1800" dirty="0" smtClean="0">
              <a:latin typeface="Arial" panose="020B0604020202020204" pitchFamily="34" charset="0"/>
              <a:cs typeface="Arial" panose="020B0604020202020204" pitchFamily="34" charset="0"/>
            </a:endParaRPr>
          </a:p>
          <a:p>
            <a:r>
              <a:rPr lang="ru-RU" sz="1800" dirty="0" smtClean="0">
                <a:latin typeface="Arial" panose="020B0604020202020204" pitchFamily="34" charset="0"/>
                <a:cs typeface="Arial" panose="020B0604020202020204" pitchFamily="34" charset="0"/>
              </a:rPr>
              <a:t>Подробнее в статье про анализ шансов поступить — </a:t>
            </a:r>
            <a:r>
              <a:rPr lang="en-US" sz="1800" dirty="0">
                <a:latin typeface="Arial" panose="020B0604020202020204" pitchFamily="34" charset="0"/>
                <a:cs typeface="Arial" panose="020B0604020202020204" pitchFamily="34" charset="0"/>
                <a:hlinkClick r:id="rId2"/>
              </a:rPr>
              <a:t>https://vuzopedia.ru/articles/1023</a:t>
            </a:r>
            <a:endParaRPr lang="ru-RU" sz="1800" dirty="0">
              <a:latin typeface="Arial" panose="020B0604020202020204" pitchFamily="34" charset="0"/>
              <a:cs typeface="Arial" panose="020B0604020202020204"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2087" y="411163"/>
            <a:ext cx="1647825" cy="619125"/>
          </a:xfrm>
          <a:prstGeom prst="rect">
            <a:avLst/>
          </a:prstGeom>
        </p:spPr>
      </p:pic>
    </p:spTree>
    <p:extLst>
      <p:ext uri="{BB962C8B-B14F-4D97-AF65-F5344CB8AC3E}">
        <p14:creationId xmlns:p14="http://schemas.microsoft.com/office/powerpoint/2010/main" val="40608784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602</TotalTime>
  <Words>3827</Words>
  <Application>Microsoft Office PowerPoint</Application>
  <PresentationFormat>Широкоэкранный</PresentationFormat>
  <Paragraphs>256</Paragraphs>
  <Slides>29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29</vt:i4>
      </vt:variant>
    </vt:vector>
  </HeadingPairs>
  <TitlesOfParts>
    <vt:vector size="33" baseType="lpstr">
      <vt:lpstr>Arial</vt:lpstr>
      <vt:lpstr>Century Gothic</vt:lpstr>
      <vt:lpstr>Wingdings 3</vt:lpstr>
      <vt:lpstr>Ион</vt:lpstr>
      <vt:lpstr>Поступление в вуз 2023: все, что нужно знать, чтобы не ошибиться и поступить в вуз правильно</vt:lpstr>
      <vt:lpstr>Ключевые особенности поступления в 2023</vt:lpstr>
      <vt:lpstr>Ключевые особенности поступления в 2023</vt:lpstr>
      <vt:lpstr>Какие документы нужны для поступления?</vt:lpstr>
      <vt:lpstr>Даты поступления 2023 (на очное бюджет/платное)</vt:lpstr>
      <vt:lpstr>Даты поступления 2023 (на очное бюджет/платное)</vt:lpstr>
      <vt:lpstr>Советы поступающим 2023</vt:lpstr>
      <vt:lpstr>За какие индивидуальные достижения добавляют баллы?</vt:lpstr>
      <vt:lpstr>Что нужно учитывать при поступлении</vt:lpstr>
      <vt:lpstr>Как оценивать вузы?</vt:lpstr>
      <vt:lpstr>Траектория поступления 2023. Этап I: подготовка к поступлению</vt:lpstr>
      <vt:lpstr>Траектория поступления 2023. Этап I: подготовка к поступлению</vt:lpstr>
      <vt:lpstr>Траектория поступления 2023. Этап I: подготовка к поступлению</vt:lpstr>
      <vt:lpstr>Траектория поступления 2023. Этап I: подготовка к поступлению</vt:lpstr>
      <vt:lpstr>Траектория поступления 2023. Этап I: подготовка к поступлению</vt:lpstr>
      <vt:lpstr>Траектория поступления 2023. Этап I: подготовка к поступлению</vt:lpstr>
      <vt:lpstr>Траектория поступления 2023. Этап II: выбор пути поступления</vt:lpstr>
      <vt:lpstr>Траектория поступления 2023. Этап II: выбор пути поступления</vt:lpstr>
      <vt:lpstr>Траектория поступления 2023. Этап II: выбор пути поступления</vt:lpstr>
      <vt:lpstr>Траектория поступления 2023. Этап II: выбор пути поступления</vt:lpstr>
      <vt:lpstr>Траектория поступления 2023. Этап III: подаем документы в вуз</vt:lpstr>
      <vt:lpstr>Траектория поступления 2023. Этап III: подаем документы в вуз</vt:lpstr>
      <vt:lpstr>Траектория поступления 2023. Этап III: подаем документы в вуз</vt:lpstr>
      <vt:lpstr>Траектория поступления 2023. Этап III: подаем документы в вуз</vt:lpstr>
      <vt:lpstr>Траектория поступления 2023. Этап III: подаем документы в вуз</vt:lpstr>
      <vt:lpstr>Траектория поступления 2023. Этап IV: зачисление</vt:lpstr>
      <vt:lpstr>Траектория поступления 2023. Этап IV: зачисление</vt:lpstr>
      <vt:lpstr>Траектория поступления 2023. Этап IV: зачисление</vt:lpstr>
      <vt:lpstr>Итоги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95</cp:revision>
  <dcterms:created xsi:type="dcterms:W3CDTF">2022-12-13T18:40:50Z</dcterms:created>
  <dcterms:modified xsi:type="dcterms:W3CDTF">2022-12-17T12:10:02Z</dcterms:modified>
</cp:coreProperties>
</file>